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8" r:id="rId1"/>
  </p:sldMasterIdLst>
  <p:notesMasterIdLst>
    <p:notesMasterId r:id="rId62"/>
  </p:notesMasterIdLst>
  <p:sldIdLst>
    <p:sldId id="333" r:id="rId2"/>
    <p:sldId id="334" r:id="rId3"/>
    <p:sldId id="880" r:id="rId4"/>
    <p:sldId id="813" r:id="rId5"/>
    <p:sldId id="809" r:id="rId6"/>
    <p:sldId id="814" r:id="rId7"/>
    <p:sldId id="810" r:id="rId8"/>
    <p:sldId id="879" r:id="rId9"/>
    <p:sldId id="895" r:id="rId10"/>
    <p:sldId id="873" r:id="rId11"/>
    <p:sldId id="891" r:id="rId12"/>
    <p:sldId id="815" r:id="rId13"/>
    <p:sldId id="811" r:id="rId14"/>
    <p:sldId id="812" r:id="rId15"/>
    <p:sldId id="870" r:id="rId16"/>
    <p:sldId id="817" r:id="rId17"/>
    <p:sldId id="820" r:id="rId18"/>
    <p:sldId id="822" r:id="rId19"/>
    <p:sldId id="824" r:id="rId20"/>
    <p:sldId id="825" r:id="rId21"/>
    <p:sldId id="871" r:id="rId22"/>
    <p:sldId id="826" r:id="rId23"/>
    <p:sldId id="828" r:id="rId24"/>
    <p:sldId id="872" r:id="rId25"/>
    <p:sldId id="896" r:id="rId26"/>
    <p:sldId id="892" r:id="rId27"/>
    <p:sldId id="888" r:id="rId28"/>
    <p:sldId id="886" r:id="rId29"/>
    <p:sldId id="839" r:id="rId30"/>
    <p:sldId id="830" r:id="rId31"/>
    <p:sldId id="874" r:id="rId32"/>
    <p:sldId id="833" r:id="rId33"/>
    <p:sldId id="875" r:id="rId34"/>
    <p:sldId id="834" r:id="rId35"/>
    <p:sldId id="878" r:id="rId36"/>
    <p:sldId id="876" r:id="rId37"/>
    <p:sldId id="840" r:id="rId38"/>
    <p:sldId id="841" r:id="rId39"/>
    <p:sldId id="842" r:id="rId40"/>
    <p:sldId id="843" r:id="rId41"/>
    <p:sldId id="844" r:id="rId42"/>
    <p:sldId id="845" r:id="rId43"/>
    <p:sldId id="846" r:id="rId44"/>
    <p:sldId id="848" r:id="rId45"/>
    <p:sldId id="890" r:id="rId46"/>
    <p:sldId id="887" r:id="rId47"/>
    <p:sldId id="852" r:id="rId48"/>
    <p:sldId id="853" r:id="rId49"/>
    <p:sldId id="854" r:id="rId50"/>
    <p:sldId id="885" r:id="rId51"/>
    <p:sldId id="882" r:id="rId52"/>
    <p:sldId id="855" r:id="rId53"/>
    <p:sldId id="884" r:id="rId54"/>
    <p:sldId id="893" r:id="rId55"/>
    <p:sldId id="856" r:id="rId56"/>
    <p:sldId id="881" r:id="rId57"/>
    <p:sldId id="894" r:id="rId58"/>
    <p:sldId id="869" r:id="rId59"/>
    <p:sldId id="710" r:id="rId60"/>
    <p:sldId id="790" r:id="rId61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 autoAdjust="0"/>
    <p:restoredTop sz="84891" autoAdjust="0"/>
  </p:normalViewPr>
  <p:slideViewPr>
    <p:cSldViewPr>
      <p:cViewPr varScale="1">
        <p:scale>
          <a:sx n="93" d="100"/>
          <a:sy n="93" d="100"/>
        </p:scale>
        <p:origin x="23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6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 smtClean="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fld id="{43132B69-9C71-4ECA-BDED-CC34D4C803B7}" type="datetimeFigureOut">
              <a:rPr lang="en-US"/>
              <a:pPr>
                <a:defRPr/>
              </a:pPr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CD0D88-AB5B-4A17-8D99-82907F6375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9142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7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Greedy (Arad</a:t>
            </a:r>
            <a:r>
              <a:rPr lang="en-US" baseline="0" dirty="0"/>
              <a:t> &gt; Sibiu &gt; </a:t>
            </a:r>
            <a:r>
              <a:rPr lang="en-US" baseline="0" dirty="0" err="1"/>
              <a:t>Fagaras</a:t>
            </a:r>
            <a:r>
              <a:rPr lang="en-US" baseline="0" dirty="0"/>
              <a:t> &gt; </a:t>
            </a:r>
            <a:r>
              <a:rPr lang="en-US" baseline="0" dirty="0" err="1"/>
              <a:t>Buch</a:t>
            </a:r>
            <a:r>
              <a:rPr lang="en-US" baseline="0" dirty="0"/>
              <a:t>) is longer than </a:t>
            </a:r>
            <a:r>
              <a:rPr lang="en-US" dirty="0"/>
              <a:t>Arad</a:t>
            </a:r>
            <a:r>
              <a:rPr lang="en-US" baseline="0" dirty="0"/>
              <a:t> &gt; Sibiu &gt; RV &gt; Pitesti &gt; </a:t>
            </a:r>
            <a:r>
              <a:rPr lang="en-US" baseline="0" dirty="0" err="1"/>
              <a:t>Buch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4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Greedy (Arad</a:t>
            </a:r>
            <a:r>
              <a:rPr lang="en-US" baseline="0" dirty="0"/>
              <a:t> &gt; Sibiu &gt; </a:t>
            </a:r>
            <a:r>
              <a:rPr lang="en-US" baseline="0" dirty="0" err="1"/>
              <a:t>Fagaras</a:t>
            </a:r>
            <a:r>
              <a:rPr lang="en-US" baseline="0" dirty="0"/>
              <a:t> &gt; </a:t>
            </a:r>
            <a:r>
              <a:rPr lang="en-US" baseline="0" dirty="0" err="1"/>
              <a:t>Buch</a:t>
            </a:r>
            <a:r>
              <a:rPr lang="en-US" baseline="0" dirty="0"/>
              <a:t>) is longer than </a:t>
            </a:r>
            <a:r>
              <a:rPr lang="en-US" dirty="0"/>
              <a:t>Arad</a:t>
            </a:r>
            <a:r>
              <a:rPr lang="en-US" baseline="0" dirty="0"/>
              <a:t> &gt; Sibiu &gt; RV &gt; Pitesti &gt; </a:t>
            </a:r>
            <a:r>
              <a:rPr lang="en-US" baseline="0" dirty="0" err="1"/>
              <a:t>Buch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0D88-AB5B-4A17-8D99-82907F637556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818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4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04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98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83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65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4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5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3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67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1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Activity: List nodes in increasing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0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8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46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94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2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80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8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76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0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1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80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20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45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36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64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4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31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8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1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969599-B8A2-42AD-9F29-B44667E0D18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42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B5FB0-247E-41F9-AD87-1041688E9A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853D80-2348-4BF9-8718-8C6A7E1A588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582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ACD65-5B8C-4EFC-95A4-3CDADBE66BB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96950-646D-4C61-ACE5-9A561975C4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94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E817DE-4078-426E-8023-E58F7BCC94A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0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8DB39-9739-41D9-9A51-65F7915A600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23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25004-FA77-47E3-85C0-5B6542999D9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06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E0C64-D267-4B20-BB48-C0CDB2F43CE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4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C0ABD-B1B2-4B74-85E6-DDA35015872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00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A3B81-7573-4E26-A52A-566EBCC79C8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6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D114D-8AF6-4C16-9D37-38B8F7A7266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3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8D5359-C19D-4270-B2D7-8642F5C1B16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85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F4E2B-2192-4B67-91D2-F4302F18905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8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robotics.readthedocs.io/en/latest/modules/arm_navigation/arm_navigation.html#two-joint-arm-to-point-contro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.eecs.berkeley.edu/~cs188/su2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CPSC 481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Mr. Ayush Bhardwaj</a:t>
            </a:r>
          </a:p>
          <a:p>
            <a:r>
              <a:rPr lang="en-US" dirty="0"/>
              <a:t>abhardwaj@fullerton.edu</a:t>
            </a:r>
          </a:p>
        </p:txBody>
      </p:sp>
    </p:spTree>
    <p:extLst>
      <p:ext uri="{BB962C8B-B14F-4D97-AF65-F5344CB8AC3E}">
        <p14:creationId xmlns:p14="http://schemas.microsoft.com/office/powerpoint/2010/main" val="177117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uniform cost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896225" cy="40767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discover</a:t>
            </a:r>
            <a:r>
              <a:rPr lang="en-US" dirty="0">
                <a:latin typeface="Calibri"/>
                <a:cs typeface="Calibri"/>
              </a:rPr>
              <a:t> a goal node?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expand</a:t>
            </a:r>
            <a:r>
              <a:rPr lang="en-US" dirty="0">
                <a:latin typeface="Calibri"/>
                <a:cs typeface="Calibri"/>
              </a:rPr>
              <a:t> a goal node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2428875" y="2644974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3014662" y="3591417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R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3910012" y="2619177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F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286500" y="3496866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367212" y="2857500"/>
            <a:ext cx="1919288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 flipV="1">
            <a:off x="2886074" y="2812363"/>
            <a:ext cx="1023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638425" y="3091458"/>
            <a:ext cx="528637" cy="5257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5267325" y="3829050"/>
            <a:ext cx="1019175" cy="49698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167062" y="2780971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99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804620" y="4030866"/>
            <a:ext cx="481879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101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295900" y="3004645"/>
            <a:ext cx="5334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211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2671762" y="3435497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80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4810125" y="4173211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P</a:t>
            </a: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H="1" flipV="1">
            <a:off x="3471860" y="3876955"/>
            <a:ext cx="1338263" cy="4490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910011" y="4138667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138821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uniform cost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896225" cy="40767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discover</a:t>
            </a:r>
            <a:r>
              <a:rPr lang="en-US" dirty="0">
                <a:latin typeface="Calibri"/>
                <a:cs typeface="Calibri"/>
              </a:rPr>
              <a:t> a goal node?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expand</a:t>
            </a:r>
            <a:r>
              <a:rPr lang="en-US" dirty="0">
                <a:latin typeface="Calibri"/>
                <a:cs typeface="Calibri"/>
              </a:rPr>
              <a:t> a goal node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2428875" y="2644974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3014662" y="3591417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R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3910012" y="2619177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F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286500" y="3496866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367212" y="2857500"/>
            <a:ext cx="1919288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 flipV="1">
            <a:off x="2886074" y="2812363"/>
            <a:ext cx="1023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638425" y="3091458"/>
            <a:ext cx="528637" cy="5257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5267325" y="3829050"/>
            <a:ext cx="1019175" cy="49698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167062" y="2780971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99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804620" y="4030866"/>
            <a:ext cx="481879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101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295900" y="3004645"/>
            <a:ext cx="5334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211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2671762" y="3435497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80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4810125" y="4173211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P</a:t>
            </a: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H="1" flipV="1">
            <a:off x="3471860" y="3876955"/>
            <a:ext cx="1338263" cy="4490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910011" y="4138667"/>
            <a:ext cx="3429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Calibri"/>
                <a:cs typeface="Calibri"/>
              </a:rPr>
              <a:t>97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477000" y="4800600"/>
            <a:ext cx="2514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77000" y="5257800"/>
            <a:ext cx="2514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Arrow 3"/>
          <p:cNvSpPr/>
          <p:nvPr/>
        </p:nvSpPr>
        <p:spPr>
          <a:xfrm>
            <a:off x="7467600" y="4423358"/>
            <a:ext cx="228600" cy="196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57200" y="4619695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S(0)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2005014" y="4637013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600" b="1" dirty="0">
                <a:latin typeface="Calibri"/>
                <a:cs typeface="Calibri"/>
              </a:rPr>
              <a:t>F(99)</a:t>
            </a: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1219200" y="4637013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600" b="1" dirty="0">
                <a:latin typeface="Calibri"/>
                <a:cs typeface="Calibri"/>
              </a:rPr>
              <a:t>R(80)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7581900" y="4799080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100" b="1" dirty="0">
                <a:latin typeface="Calibri"/>
                <a:cs typeface="Calibri"/>
              </a:rPr>
              <a:t>P</a:t>
            </a:r>
          </a:p>
          <a:p>
            <a:pPr algn="ctr"/>
            <a:r>
              <a:rPr lang="en-US" sz="1100" b="1" dirty="0">
                <a:latin typeface="Calibri"/>
                <a:cs typeface="Calibri"/>
              </a:rPr>
              <a:t>(177)</a:t>
            </a: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6376986" y="4070410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02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Uniform cost search (UCS)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100" dirty="0"/>
              <a:t>Same as </a:t>
            </a:r>
            <a:r>
              <a:rPr lang="en-US" altLang="en-US" sz="3100" dirty="0" err="1"/>
              <a:t>Dijsktra’s</a:t>
            </a:r>
            <a:r>
              <a:rPr lang="en-US" altLang="en-US" sz="3100" dirty="0"/>
              <a:t> shortest paths algorithm </a:t>
            </a:r>
          </a:p>
          <a:p>
            <a:pPr lvl="1"/>
            <a:r>
              <a:rPr lang="en-US" altLang="en-US" sz="2700" dirty="0" err="1"/>
              <a:t>Dijsktra’s</a:t>
            </a:r>
            <a:r>
              <a:rPr lang="en-US" altLang="en-US" sz="2700" dirty="0"/>
              <a:t> algorithm has no “goal”</a:t>
            </a:r>
          </a:p>
          <a:p>
            <a:pPr lvl="1"/>
            <a:r>
              <a:rPr lang="en-US" altLang="en-US" sz="2700" dirty="0"/>
              <a:t>Shortest paths to </a:t>
            </a:r>
            <a:r>
              <a:rPr lang="en-US" altLang="en-US" sz="2700" i="1" dirty="0"/>
              <a:t>all</a:t>
            </a:r>
            <a:r>
              <a:rPr lang="en-US" altLang="en-US" sz="2700" dirty="0"/>
              <a:t> nodes</a:t>
            </a:r>
          </a:p>
          <a:p>
            <a:r>
              <a:rPr lang="en-US" altLang="en-US" sz="3100" dirty="0"/>
              <a:t>Implementations of </a:t>
            </a:r>
            <a:r>
              <a:rPr lang="en-US" altLang="en-US" sz="3100" dirty="0" err="1"/>
              <a:t>Dijsktra’s</a:t>
            </a:r>
            <a:r>
              <a:rPr lang="en-US" altLang="en-US" sz="3100" dirty="0"/>
              <a:t> algorithm assume all vertices and edges are known before-hand</a:t>
            </a:r>
          </a:p>
          <a:p>
            <a:pPr lvl="1"/>
            <a:r>
              <a:rPr lang="en-US" altLang="en-US" sz="2700" dirty="0"/>
              <a:t>In UCS, vertices and edges are discovered during the search</a:t>
            </a:r>
          </a:p>
          <a:p>
            <a:pPr lvl="1"/>
            <a:r>
              <a:rPr lang="en-US" altLang="en-US" sz="2700" dirty="0"/>
              <a:t>Works for infinite graphs also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315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6858001" y="2228851"/>
            <a:ext cx="1212056" cy="1785938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6972301" y="2228852"/>
            <a:ext cx="1028700" cy="142863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7430692" y="2513411"/>
            <a:ext cx="20597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304800" y="1295401"/>
            <a:ext cx="5524500" cy="5029200"/>
          </a:xfrm>
        </p:spPr>
        <p:txBody>
          <a:bodyPr>
            <a:noAutofit/>
          </a:bodyPr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1800" dirty="0"/>
              <a:t>Processes all nodes with cost less than cheapest solution!</a:t>
            </a:r>
          </a:p>
          <a:p>
            <a:pPr lvl="1"/>
            <a:r>
              <a:rPr lang="en-US" sz="1800" dirty="0"/>
              <a:t>If that solution costs </a:t>
            </a:r>
            <a:r>
              <a:rPr lang="en-US" sz="1800" i="1" dirty="0">
                <a:latin typeface="Times New Roman" pitchFamily="18" charset="0"/>
              </a:rPr>
              <a:t>C* </a:t>
            </a:r>
            <a:r>
              <a:rPr lang="en-US" sz="1800" dirty="0"/>
              <a:t>and arcs cost at least 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1800" i="1" dirty="0">
                <a:sym typeface="Symbol" pitchFamily="18" charset="2"/>
              </a:rPr>
              <a:t>,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800" dirty="0">
                <a:sym typeface="Symbol" pitchFamily="18" charset="2"/>
              </a:rPr>
              <a:t>then the “effective depth” is roughly </a:t>
            </a:r>
            <a:r>
              <a:rPr lang="en-US" sz="1800" i="1" dirty="0">
                <a:latin typeface="Times New Roman" pitchFamily="18" charset="0"/>
              </a:rPr>
              <a:t>C*/</a:t>
            </a:r>
            <a:r>
              <a:rPr lang="en-US" sz="18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1800" dirty="0"/>
          </a:p>
          <a:p>
            <a:pPr lvl="1"/>
            <a:r>
              <a:rPr lang="en-US" sz="1800" dirty="0"/>
              <a:t>Takes time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exponential in effective depth</a:t>
            </a:r>
            <a:endParaRPr lang="en-US" sz="9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1800" dirty="0"/>
              <a:t>Has roughly the last tier, so O(</a:t>
            </a:r>
            <a:r>
              <a:rPr lang="en-US" sz="1800" dirty="0" err="1"/>
              <a:t>b</a:t>
            </a:r>
            <a:r>
              <a:rPr lang="en-US" sz="1800" i="1" baseline="30000" dirty="0" err="1">
                <a:latin typeface="Times New Roman" pitchFamily="18" charset="0"/>
              </a:rPr>
              <a:t>C</a:t>
            </a:r>
            <a:r>
              <a:rPr lang="en-US" sz="1800" i="1" baseline="30000" dirty="0">
                <a:latin typeface="Times New Roman" pitchFamily="18" charset="0"/>
              </a:rPr>
              <a:t>*/</a:t>
            </a:r>
            <a:r>
              <a:rPr lang="en-US" sz="18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800" dirty="0"/>
              <a:t>)</a:t>
            </a:r>
            <a:endParaRPr lang="en-US" sz="105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1800" dirty="0"/>
              <a:t>Assuming best solution has a finite cost and minimum edge cost is positive, yes!</a:t>
            </a:r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1800" dirty="0"/>
              <a:t>Yes!</a:t>
            </a:r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6491289" y="2358626"/>
            <a:ext cx="2195513" cy="1915716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7506890" y="2306240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7333058" y="2625329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7690247" y="2618183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7417592" y="2478881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4" tIns="34289" rIns="68574" bIns="34289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7200901" y="2343152"/>
            <a:ext cx="22383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7086601" y="4212433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7875983" y="3405187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7516415" y="3821908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400800" y="2228850"/>
            <a:ext cx="198834" cy="14859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429250" y="2809104"/>
            <a:ext cx="1085850" cy="62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7200900" y="2286122"/>
            <a:ext cx="628650" cy="91428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246270" y="3006327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8115302" y="2709861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953377" y="2426493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40525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6354371" y="3943351"/>
            <a:ext cx="1434703" cy="132873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342903" y="1943101"/>
            <a:ext cx="5170461" cy="339447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1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1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100" dirty="0"/>
              <a:t>Solution: consider </a:t>
            </a:r>
            <a:r>
              <a:rPr lang="en-US" sz="2100" dirty="0">
                <a:solidFill>
                  <a:srgbClr val="C00000"/>
                </a:solidFill>
              </a:rPr>
              <a:t>distance from goal </a:t>
            </a:r>
            <a:r>
              <a:rPr lang="en-US" sz="2100" dirty="0"/>
              <a:t>too</a:t>
            </a:r>
          </a:p>
          <a:p>
            <a:pPr eaLnBrk="1" hangingPunct="1">
              <a:lnSpc>
                <a:spcPct val="80000"/>
              </a:lnSpc>
            </a:pPr>
            <a:endParaRPr lang="en-US" sz="21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7031835" y="4525568"/>
            <a:ext cx="122635" cy="115491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6835379" y="4612484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7727160" y="4542236"/>
            <a:ext cx="122635" cy="115491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7772400" y="4630343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6755610" y="4269585"/>
            <a:ext cx="652463" cy="6524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182490" y="1885952"/>
            <a:ext cx="1932810" cy="1683543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7" tIns="34289" rIns="68577" bIns="34289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7" tIns="34289" rIns="68577" bIns="34289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555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7" tIns="34289" rIns="68577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7" tIns="34289" rIns="68577" bIns="34289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7" tIns="34289" rIns="68577" bIns="34289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1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7" tIns="34289" rIns="68577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1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7" tIns="34289" rIns="68577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1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7" tIns="34289" rIns="68577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78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8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1" y="3481387"/>
            <a:ext cx="4967288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342900" y="1771651"/>
            <a:ext cx="51435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/>
          <a:lstStyle/>
          <a:p>
            <a:pPr marL="257150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1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5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15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15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5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500" kern="0" dirty="0">
                <a:latin typeface="Calibri" pitchFamily="34" charset="0"/>
                <a:cs typeface="+mn-cs"/>
              </a:rPr>
              <a:t>Examples: Manhattan distance, Euclidean distance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77470" y="3915965"/>
            <a:ext cx="2269331" cy="1443038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553963" cy="492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400085" cy="492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38193" y="4229101"/>
            <a:ext cx="2233607" cy="1129903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7867" cy="492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418" y="2000250"/>
            <a:ext cx="2555873" cy="1725215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50" y="3944532"/>
            <a:ext cx="2607100" cy="1780681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4830" y="305275"/>
            <a:ext cx="2389170" cy="1575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7908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4538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86400" y="154305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38200"/>
            <a:ext cx="7086600" cy="857250"/>
          </a:xfrm>
        </p:spPr>
        <p:txBody>
          <a:bodyPr/>
          <a:lstStyle/>
          <a:p>
            <a:pPr algn="l" eaLnBrk="1" hangingPunct="1"/>
            <a:r>
              <a:rPr lang="en-US" dirty="0"/>
              <a:t>Greedy Best-First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3464" y="1867496"/>
            <a:ext cx="8911936" cy="331410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/>
              <a:t>Expand the node that seems closest according to heuristic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Heuristic: estimate of distance to nearest goal for each state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/>
              <a:t>Also called “Pure heuristic search”</a:t>
            </a:r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5419" y="4054073"/>
            <a:ext cx="84177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8281" y="4086221"/>
            <a:ext cx="490180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9582" y="4124322"/>
            <a:ext cx="5907881" cy="159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110037"/>
            <a:ext cx="5910263" cy="216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4457700"/>
            <a:ext cx="2428874" cy="1821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843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6055" y="1714501"/>
            <a:ext cx="4771892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we will cover today</a:t>
            </a:r>
          </a:p>
        </p:txBody>
      </p:sp>
      <p:sp>
        <p:nvSpPr>
          <p:cNvPr id="25609" name="Rectangle 9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Uniform cost search</a:t>
            </a:r>
          </a:p>
          <a:p>
            <a:pPr>
              <a:defRPr/>
            </a:pPr>
            <a:r>
              <a:rPr lang="en-US" dirty="0"/>
              <a:t>Informed search</a:t>
            </a:r>
          </a:p>
          <a:p>
            <a:pPr lvl="1">
              <a:defRPr/>
            </a:pPr>
            <a:r>
              <a:rPr lang="en-US" dirty="0"/>
              <a:t>Heuristics</a:t>
            </a:r>
          </a:p>
          <a:p>
            <a:pPr lvl="1">
              <a:defRPr/>
            </a:pPr>
            <a:r>
              <a:rPr lang="en-US" dirty="0"/>
              <a:t>Best-first search</a:t>
            </a:r>
          </a:p>
          <a:p>
            <a:pPr lvl="1">
              <a:defRPr/>
            </a:pPr>
            <a:r>
              <a:rPr lang="en-US" dirty="0"/>
              <a:t>A* algorithm and properties</a:t>
            </a:r>
          </a:p>
          <a:p>
            <a:pPr>
              <a:defRPr/>
            </a:pPr>
            <a:r>
              <a:rPr lang="en-US" dirty="0"/>
              <a:t>Generating heuristics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8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Video of Demo Contours Greedy (</a:t>
            </a:r>
            <a:r>
              <a:rPr lang="en-US" sz="3000" dirty="0" err="1"/>
              <a:t>Pacman</a:t>
            </a:r>
            <a:r>
              <a:rPr lang="en-US" sz="3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271" y="1714500"/>
            <a:ext cx="7001459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  <a:p>
            <a:r>
              <a:rPr lang="en-US" dirty="0"/>
              <a:t>Not optimal</a:t>
            </a:r>
          </a:p>
          <a:p>
            <a:r>
              <a:rPr lang="en-US" dirty="0"/>
              <a:t>Can get stuck in dead ends</a:t>
            </a:r>
          </a:p>
          <a:p>
            <a:pPr lvl="1"/>
            <a:r>
              <a:rPr lang="en-US" dirty="0"/>
              <a:t>Not complete</a:t>
            </a:r>
          </a:p>
        </p:txBody>
      </p:sp>
      <p:pic>
        <p:nvPicPr>
          <p:cNvPr id="6" name="Content Placeholder 5" descr="Greedy search fails on this graph" title="Greedy search fails on this graph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45" y="1417639"/>
            <a:ext cx="3479509" cy="254476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9358" y="3432142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Heuristic cost (perfectly accurate!)</a:t>
            </a:r>
          </a:p>
          <a:p>
            <a:r>
              <a:rPr lang="en-US" dirty="0">
                <a:solidFill>
                  <a:srgbClr val="00B050"/>
                </a:solidFill>
              </a:rPr>
              <a:t>Actual cost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828800" y="4144963"/>
            <a:ext cx="5054709" cy="2296301"/>
            <a:chOff x="1524000" y="4148794"/>
            <a:chExt cx="5054709" cy="2296301"/>
          </a:xfrm>
        </p:grpSpPr>
        <p:cxnSp>
          <p:nvCxnSpPr>
            <p:cNvPr id="9" name="Straight Arrow Connector 8"/>
            <p:cNvCxnSpPr>
              <a:stCxn id="10" idx="2"/>
              <a:endCxn id="11" idx="2"/>
            </p:cNvCxnSpPr>
            <p:nvPr/>
          </p:nvCxnSpPr>
          <p:spPr>
            <a:xfrm>
              <a:off x="1524000" y="5614155"/>
              <a:ext cx="1524000" cy="56424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524000" y="5347455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048000" y="5911695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924075" y="4479911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32954" y="5316616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91245" y="4190732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5" name="Straight Arrow Connector 14"/>
            <p:cNvCxnSpPr>
              <a:stCxn id="11" idx="6"/>
              <a:endCxn id="13" idx="2"/>
            </p:cNvCxnSpPr>
            <p:nvPr/>
          </p:nvCxnSpPr>
          <p:spPr>
            <a:xfrm flipV="1">
              <a:off x="3581400" y="5583316"/>
              <a:ext cx="1251554" cy="595079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7"/>
              <a:endCxn id="12" idx="2"/>
            </p:cNvCxnSpPr>
            <p:nvPr/>
          </p:nvCxnSpPr>
          <p:spPr>
            <a:xfrm flipV="1">
              <a:off x="1979285" y="4746611"/>
              <a:ext cx="1944790" cy="678959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7"/>
              <a:endCxn id="14" idx="2"/>
            </p:cNvCxnSpPr>
            <p:nvPr/>
          </p:nvCxnSpPr>
          <p:spPr>
            <a:xfrm flipV="1">
              <a:off x="4379360" y="4457432"/>
              <a:ext cx="511885" cy="10059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626600" y="4148794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6045309" y="4732705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996145" y="5583316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48" name="Straight Arrow Connector 47"/>
            <p:cNvCxnSpPr>
              <a:stCxn id="14" idx="6"/>
              <a:endCxn id="32" idx="2"/>
            </p:cNvCxnSpPr>
            <p:nvPr/>
          </p:nvCxnSpPr>
          <p:spPr>
            <a:xfrm flipV="1">
              <a:off x="5424645" y="4415494"/>
              <a:ext cx="201955" cy="4193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2" idx="6"/>
              <a:endCxn id="33" idx="0"/>
            </p:cNvCxnSpPr>
            <p:nvPr/>
          </p:nvCxnSpPr>
          <p:spPr>
            <a:xfrm>
              <a:off x="6160000" y="4415494"/>
              <a:ext cx="152009" cy="317211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3" idx="4"/>
              <a:endCxn id="34" idx="0"/>
            </p:cNvCxnSpPr>
            <p:nvPr/>
          </p:nvCxnSpPr>
          <p:spPr>
            <a:xfrm flipH="1">
              <a:off x="6262845" y="5266105"/>
              <a:ext cx="49164" cy="317211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16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124" y="1600200"/>
            <a:ext cx="723575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5836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3771900" y="3886200"/>
            <a:ext cx="1028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3600450" y="3371850"/>
            <a:ext cx="514350" cy="342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657350" y="1885950"/>
            <a:ext cx="6172200" cy="37719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725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lang="en-US" sz="1725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1725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1725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1725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1725" dirty="0">
                <a:latin typeface="Calibri"/>
                <a:cs typeface="Calibri"/>
              </a:rPr>
              <a:t> </a:t>
            </a:r>
            <a:r>
              <a:rPr lang="en-US" sz="1725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1725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1725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1725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725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25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1725" dirty="0">
                <a:latin typeface="Calibri"/>
                <a:cs typeface="Calibri"/>
              </a:rPr>
              <a:t> orders by the sum: f(n) = g(n) + h(n)</a:t>
            </a:r>
          </a:p>
          <a:p>
            <a:pPr>
              <a:lnSpc>
                <a:spcPct val="90000"/>
              </a:lnSpc>
            </a:pPr>
            <a:r>
              <a:rPr lang="en-US" sz="1725" dirty="0">
                <a:solidFill>
                  <a:srgbClr val="CC00CC"/>
                </a:solidFill>
                <a:cs typeface="Calibri"/>
              </a:rPr>
              <a:t>A* is pronounced “A star”</a:t>
            </a:r>
            <a:endParaRPr lang="en-US" sz="1725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42900" y="37147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314450" y="37147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3429000" y="37147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314450" y="4400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4800600" y="37147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485900" y="4000501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257300" y="4743451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600450" y="4114801"/>
            <a:ext cx="5143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00100" y="3588544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457450" y="2571751"/>
            <a:ext cx="2857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0100" y="4286251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143000" y="4045744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171950" y="3588544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228600" y="4000501"/>
            <a:ext cx="6286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629150" y="4114801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685800" y="3886200"/>
            <a:ext cx="628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485900" y="4057650"/>
            <a:ext cx="0" cy="342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2421732" y="2143126"/>
            <a:ext cx="635794" cy="2507456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685800" y="4572001"/>
            <a:ext cx="628650" cy="11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42900" y="4400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1657350" y="3886200"/>
            <a:ext cx="1771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228600" y="4731544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343150" y="3588544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39433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4286250" y="3028951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3543300" y="3257551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85800" y="3886201"/>
            <a:ext cx="800100" cy="686991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85800" y="3078957"/>
            <a:ext cx="4114800" cy="807244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800" y="3886200"/>
            <a:ext cx="41148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6972300" y="5700670"/>
            <a:ext cx="21145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500" dirty="0">
                <a:latin typeface="Calibri"/>
                <a:cs typeface="Calibri"/>
              </a:rPr>
              <a:t>Example: </a:t>
            </a:r>
            <a:r>
              <a:rPr lang="en-US" sz="1500" dirty="0" err="1">
                <a:latin typeface="Calibri"/>
                <a:cs typeface="Calibri"/>
              </a:rPr>
              <a:t>Teg</a:t>
            </a:r>
            <a:r>
              <a:rPr lang="en-US" sz="1500" dirty="0">
                <a:latin typeface="Calibri"/>
                <a:cs typeface="Calibri"/>
              </a:rPr>
              <a:t> </a:t>
            </a:r>
            <a:r>
              <a:rPr lang="en-US" sz="1500" dirty="0" err="1">
                <a:latin typeface="Calibri"/>
                <a:cs typeface="Calibri"/>
              </a:rPr>
              <a:t>Grenager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7315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915150" y="30861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6515100" y="3771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6515100" y="44577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8172450" y="3771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7086600" y="3771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8172450" y="44577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7086600" y="44577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8172450" y="5143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7207834" y="2971801"/>
            <a:ext cx="278816" cy="16451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7086600" y="3429000"/>
            <a:ext cx="17145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8343900" y="4114800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7258050" y="4114800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7086600" y="3429000"/>
            <a:ext cx="125730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6686550" y="3429000"/>
            <a:ext cx="40005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6686550" y="4114800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8343900" y="4800600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7715250" y="2514600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6343650" y="2955237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5886450" y="3657600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5886450" y="4326837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7372350" y="3714750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7372350" y="4343400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8458200" y="3641037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8458200" y="4383987"/>
            <a:ext cx="68580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8458200" y="5029200"/>
            <a:ext cx="68580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1620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A* search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6257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100" dirty="0"/>
              <a:t>Input: A problem</a:t>
            </a:r>
          </a:p>
          <a:p>
            <a:r>
              <a:rPr lang="en-US" altLang="en-US" sz="3100" dirty="0"/>
              <a:t>Data structures: </a:t>
            </a:r>
          </a:p>
          <a:p>
            <a:pPr lvl="1"/>
            <a:r>
              <a:rPr lang="en-US" altLang="en-US" sz="2600" dirty="0">
                <a:solidFill>
                  <a:srgbClr val="C00000"/>
                </a:solidFill>
              </a:rPr>
              <a:t>Frontier (</a:t>
            </a:r>
            <a:r>
              <a:rPr lang="en-US" altLang="en-US" sz="2600" dirty="0"/>
              <a:t>also called “open”)</a:t>
            </a:r>
          </a:p>
          <a:p>
            <a:pPr lvl="2"/>
            <a:r>
              <a:rPr lang="en-US" altLang="en-US" sz="2300" b="1" dirty="0"/>
              <a:t>Priority Queue, </a:t>
            </a:r>
            <a:r>
              <a:rPr lang="en-US" altLang="en-US" sz="2300" b="1" dirty="0">
                <a:solidFill>
                  <a:srgbClr val="C00000"/>
                </a:solidFill>
              </a:rPr>
              <a:t>ordered by path cost + heuristic cost</a:t>
            </a:r>
          </a:p>
          <a:p>
            <a:pPr lvl="1"/>
            <a:r>
              <a:rPr lang="en-US" altLang="en-US" sz="2600" dirty="0">
                <a:solidFill>
                  <a:srgbClr val="C00000"/>
                </a:solidFill>
              </a:rPr>
              <a:t>Explored</a:t>
            </a:r>
            <a:r>
              <a:rPr lang="en-US" altLang="en-US" sz="2600" dirty="0"/>
              <a:t> (also called “closed”)</a:t>
            </a:r>
          </a:p>
          <a:p>
            <a:pPr lvl="2"/>
            <a:r>
              <a:rPr lang="en-US" altLang="en-US" sz="2300" dirty="0">
                <a:solidFill>
                  <a:srgbClr val="C00000"/>
                </a:solidFill>
              </a:rPr>
              <a:t>Set, </a:t>
            </a:r>
            <a:r>
              <a:rPr lang="en-US" altLang="en-US" sz="2300" dirty="0"/>
              <a:t>for efficiency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2656" y="2954683"/>
            <a:ext cx="883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frontier with initial state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explored to empty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 do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 the frontier is empty RETURN FAILURE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Choose lowest cost node from frontier and remove it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 lowest cost node is goal RETURN SUCCESS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node to explored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every child node of node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child not already on frontier or explored 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insert child node to frontier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child is in frontier with higher path cost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replace existing frontier node with child node</a:t>
            </a:r>
          </a:p>
        </p:txBody>
      </p:sp>
    </p:spTree>
    <p:extLst>
      <p:ext uri="{BB962C8B-B14F-4D97-AF65-F5344CB8AC3E}">
        <p14:creationId xmlns:p14="http://schemas.microsoft.com/office/powerpoint/2010/main" val="320855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Example: A* for shortest path with straight-line heuristic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r="23204"/>
          <a:stretch/>
        </p:blipFill>
        <p:spPr bwMode="auto">
          <a:xfrm>
            <a:off x="0" y="1600200"/>
            <a:ext cx="6705600" cy="4288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934200" y="1295400"/>
            <a:ext cx="2133600" cy="48320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Narrow" panose="020B0606020202030204" pitchFamily="34" charset="0"/>
              </a:rPr>
              <a:t>h(</a:t>
            </a:r>
            <a:r>
              <a:rPr lang="en-US" sz="1400" b="1" i="1" dirty="0">
                <a:latin typeface="Arial Narrow" panose="020B0606020202030204" pitchFamily="34" charset="0"/>
              </a:rPr>
              <a:t>n</a:t>
            </a:r>
            <a:r>
              <a:rPr lang="en-US" sz="1400" b="1" dirty="0">
                <a:latin typeface="Arial Narrow" panose="020B0606020202030204" pitchFamily="34" charset="0"/>
              </a:rPr>
              <a:t>): Straight-line distance from </a:t>
            </a:r>
            <a:r>
              <a:rPr lang="en-US" sz="1400" b="1" i="1" dirty="0">
                <a:latin typeface="Arial Narrow" panose="020B0606020202030204" pitchFamily="34" charset="0"/>
              </a:rPr>
              <a:t>n</a:t>
            </a:r>
            <a:r>
              <a:rPr lang="en-US" sz="1400" b="1" dirty="0">
                <a:latin typeface="Arial Narrow" panose="020B0606020202030204" pitchFamily="34" charset="0"/>
              </a:rPr>
              <a:t> to Bucharest</a:t>
            </a:r>
          </a:p>
          <a:p>
            <a:r>
              <a:rPr lang="en-US" sz="1400" dirty="0"/>
              <a:t>h( Arad )= 350</a:t>
            </a:r>
          </a:p>
          <a:p>
            <a:r>
              <a:rPr lang="en-US" sz="1400" dirty="0"/>
              <a:t>h( Bucharest )= 0</a:t>
            </a:r>
          </a:p>
          <a:p>
            <a:r>
              <a:rPr lang="en-US" sz="1400" dirty="0"/>
              <a:t>h( Craiova )= 152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Drobeta</a:t>
            </a:r>
            <a:r>
              <a:rPr lang="en-US" sz="1400" dirty="0"/>
              <a:t> )= 236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Eforie</a:t>
            </a:r>
            <a:r>
              <a:rPr lang="en-US" sz="1400" dirty="0"/>
              <a:t> )= 165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Fagaras</a:t>
            </a:r>
            <a:r>
              <a:rPr lang="en-US" sz="1400" dirty="0"/>
              <a:t> )= 154</a:t>
            </a:r>
          </a:p>
          <a:p>
            <a:r>
              <a:rPr lang="en-US" sz="1400" dirty="0"/>
              <a:t>h( Giurgiu )= 62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Hirsova</a:t>
            </a:r>
            <a:r>
              <a:rPr lang="en-US" sz="1400" dirty="0"/>
              <a:t> )= 135</a:t>
            </a:r>
          </a:p>
          <a:p>
            <a:r>
              <a:rPr lang="en-US" sz="1400" dirty="0"/>
              <a:t>h( Iasi )= 193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Lugoj</a:t>
            </a:r>
            <a:r>
              <a:rPr lang="en-US" sz="1400" dirty="0"/>
              <a:t> )= 240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Mehadia</a:t>
            </a:r>
            <a:r>
              <a:rPr lang="en-US" sz="1400" dirty="0"/>
              <a:t> )= 232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Neamt</a:t>
            </a:r>
            <a:r>
              <a:rPr lang="en-US" sz="1400" dirty="0"/>
              <a:t> )= 210</a:t>
            </a:r>
          </a:p>
          <a:p>
            <a:r>
              <a:rPr lang="en-US" sz="1400" dirty="0"/>
              <a:t>h( Oradea )= 363</a:t>
            </a:r>
          </a:p>
          <a:p>
            <a:r>
              <a:rPr lang="en-US" sz="1400" dirty="0"/>
              <a:t>h( Pitesti )= 89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Rimnicu</a:t>
            </a:r>
            <a:r>
              <a:rPr lang="en-US" sz="1400" dirty="0"/>
              <a:t> )= 186</a:t>
            </a:r>
          </a:p>
          <a:p>
            <a:r>
              <a:rPr lang="en-US" sz="1400" dirty="0"/>
              <a:t>h( Sibiu )= 232</a:t>
            </a:r>
          </a:p>
          <a:p>
            <a:r>
              <a:rPr lang="en-US" sz="1400" dirty="0"/>
              <a:t>h( Timisoara )= 317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Urziceni</a:t>
            </a:r>
            <a:r>
              <a:rPr lang="en-US" sz="1400" dirty="0"/>
              <a:t> )= 60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Vaslui</a:t>
            </a:r>
            <a:r>
              <a:rPr lang="en-US" sz="1400" dirty="0"/>
              <a:t> )= 159</a:t>
            </a:r>
          </a:p>
          <a:p>
            <a:r>
              <a:rPr lang="en-US" sz="1400" dirty="0"/>
              <a:t>h( </a:t>
            </a:r>
            <a:r>
              <a:rPr lang="en-US" sz="1400" dirty="0" err="1"/>
              <a:t>Zerind</a:t>
            </a:r>
            <a:r>
              <a:rPr lang="en-US" sz="1400" dirty="0"/>
              <a:t> )= 356</a:t>
            </a:r>
          </a:p>
        </p:txBody>
      </p:sp>
      <p:sp>
        <p:nvSpPr>
          <p:cNvPr id="3" name="Oval 2"/>
          <p:cNvSpPr/>
          <p:nvPr/>
        </p:nvSpPr>
        <p:spPr>
          <a:xfrm>
            <a:off x="381000" y="2696308"/>
            <a:ext cx="304800" cy="3048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78923" y="4759569"/>
            <a:ext cx="304800" cy="3048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7086600" y="274638"/>
            <a:ext cx="1828800" cy="688816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5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8731682" cy="4288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645111" y="5844070"/>
            <a:ext cx="85725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>
                <a:solidFill>
                  <a:srgbClr val="C00000"/>
                </a:solidFill>
              </a:rPr>
              <a:t>h(n)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00200"/>
            <a:ext cx="2057400" cy="42884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0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90800"/>
            <a:ext cx="7955932" cy="390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15876"/>
              </p:ext>
            </p:extLst>
          </p:nvPr>
        </p:nvGraphicFramePr>
        <p:xfrm>
          <a:off x="228600" y="228600"/>
          <a:ext cx="772733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9008">
                  <a:extLst>
                    <a:ext uri="{9D8B030D-6E8A-4147-A177-3AD203B41FA5}">
                      <a16:colId xmlns:a16="http://schemas.microsoft.com/office/drawing/2014/main" val="3451784656"/>
                    </a:ext>
                  </a:extLst>
                </a:gridCol>
                <a:gridCol w="3368324">
                  <a:extLst>
                    <a:ext uri="{9D8B030D-6E8A-4147-A177-3AD203B41FA5}">
                      <a16:colId xmlns:a16="http://schemas.microsoft.com/office/drawing/2014/main" val="429074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Frontier (priority queue)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Explored (set)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0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A(0+366=366)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71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Z(75+374=449), S(140+253=393), T(118+329=447)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7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Z(449), T(447)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{A,S}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05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Work out by hand the steps in A* </a:t>
            </a:r>
            <a:endParaRPr lang="en-US" b="1" dirty="0"/>
          </a:p>
          <a:p>
            <a:pPr lvl="1"/>
            <a:r>
              <a:rPr lang="en-US" dirty="0"/>
              <a:t>To go from </a:t>
            </a:r>
            <a:r>
              <a:rPr lang="en-US" i="1" dirty="0"/>
              <a:t>Arad</a:t>
            </a:r>
            <a:r>
              <a:rPr lang="en-US" dirty="0"/>
              <a:t> to </a:t>
            </a:r>
            <a:r>
              <a:rPr lang="en-US" i="1" dirty="0"/>
              <a:t>Bucharest</a:t>
            </a:r>
          </a:p>
          <a:p>
            <a:pPr lvl="1"/>
            <a:r>
              <a:rPr lang="en-US" dirty="0"/>
              <a:t>Use the Euclidean distance as the heuristic</a:t>
            </a:r>
          </a:p>
          <a:p>
            <a:pPr lvl="2"/>
            <a:r>
              <a:rPr lang="en-US" dirty="0"/>
              <a:t>Graph and heuristics on previous slides</a:t>
            </a:r>
          </a:p>
        </p:txBody>
      </p:sp>
    </p:spTree>
    <p:extLst>
      <p:ext uri="{BB962C8B-B14F-4D97-AF65-F5344CB8AC3E}">
        <p14:creationId xmlns:p14="http://schemas.microsoft.com/office/powerpoint/2010/main" val="140891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500" dirty="0"/>
              <a:t>Properties of A*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543050"/>
            <a:ext cx="914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UNIForm</a:t>
            </a:r>
            <a:r>
              <a:rPr lang="en-US" dirty="0"/>
              <a:t> cost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87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609600" y="4743450"/>
            <a:ext cx="8229600" cy="128274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1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100">
                <a:latin typeface="Calibri"/>
                <a:cs typeface="Calibri"/>
              </a:rPr>
              <a:t>Estimated </a:t>
            </a:r>
            <a:r>
              <a:rPr lang="en-US" sz="2100" dirty="0">
                <a:latin typeface="Calibri"/>
                <a:cs typeface="Calibri"/>
              </a:rPr>
              <a:t>goal cost &gt; actual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4343400" y="2171699"/>
            <a:ext cx="457200" cy="4286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572250" y="3286125"/>
            <a:ext cx="457200" cy="4286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114550" y="3200399"/>
            <a:ext cx="457200" cy="4286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14650" y="2171699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886450" y="2171699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286250" y="1828800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086600" y="3323452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3886200"/>
            <a:ext cx="91440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2628900" y="3257550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</a:t>
            </a:r>
            <a:r>
              <a:rPr lang="en-US" sz="1500" dirty="0">
                <a:latin typeface="Calibri"/>
                <a:cs typeface="Calibri"/>
              </a:rPr>
              <a:t> = </a:t>
            </a:r>
            <a:r>
              <a:rPr lang="en-US" sz="15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529138" y="1443037"/>
            <a:ext cx="85726" cy="44577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936082" y="1793081"/>
            <a:ext cx="814387" cy="20002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800600" y="2386012"/>
            <a:ext cx="2000250" cy="900113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0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optimality of A*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Heuristic must be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</a:p>
          <a:p>
            <a:pPr lvl="1"/>
            <a:r>
              <a:rPr lang="en-US" dirty="0"/>
              <a:t>Must </a:t>
            </a:r>
            <a:r>
              <a:rPr lang="en-US" dirty="0">
                <a:solidFill>
                  <a:srgbClr val="C00000"/>
                </a:solidFill>
              </a:rPr>
              <a:t>never overestimate </a:t>
            </a:r>
            <a:r>
              <a:rPr lang="en-US" dirty="0"/>
              <a:t>true cost</a:t>
            </a:r>
          </a:p>
          <a:p>
            <a:pPr lvl="1"/>
            <a:r>
              <a:rPr lang="en-US" dirty="0">
                <a:latin typeface="Calibri" pitchFamily="34" charset="0"/>
              </a:rPr>
              <a:t>Admissible (optimistic) heuristics slow down bad plans but never outweigh true costs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19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42900" y="1771650"/>
                <a:ext cx="8458200" cy="447675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A heuristic </a:t>
                </a:r>
                <a:r>
                  <a:rPr lang="en-US" i="1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C00000"/>
                    </a:solidFill>
                  </a:rPr>
                  <a:t>admissible</a:t>
                </a:r>
                <a:r>
                  <a:rPr lang="en-US" i="1" dirty="0"/>
                  <a:t> </a:t>
                </a:r>
                <a:r>
                  <a:rPr lang="en-US" dirty="0"/>
                  <a:t>(optimistic) if: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eaLnBrk="1" hangingPunct="1">
                  <a:buFont typeface="Wingdings" pitchFamily="2" charset="2"/>
                  <a:buNone/>
                </a:pPr>
                <a:r>
                  <a:rPr lang="en-US" dirty="0"/>
                  <a:t>	where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true cost to nearest goal</a:t>
                </a:r>
              </a:p>
              <a:p>
                <a:pPr eaLnBrk="1" hangingPunct="1">
                  <a:buFont typeface="Wingdings" pitchFamily="2" charset="2"/>
                  <a:buNone/>
                </a:pPr>
                <a:endParaRPr lang="en-US" sz="1200" dirty="0"/>
              </a:p>
              <a:p>
                <a:pPr eaLnBrk="1" hangingPunct="1"/>
                <a:r>
                  <a:rPr lang="en-US" dirty="0"/>
                  <a:t>Example: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771650"/>
                <a:ext cx="8458200" cy="4476750"/>
              </a:xfrm>
              <a:blipFill>
                <a:blip r:embed="rId3"/>
                <a:stretch>
                  <a:fillRect l="-1657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819400" y="3810000"/>
            <a:ext cx="3217069" cy="1953816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609503" cy="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81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optimality of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Heuristic must be </a:t>
                </a:r>
                <a:r>
                  <a:rPr lang="en-US" i="1" dirty="0">
                    <a:solidFill>
                      <a:srgbClr val="C00000"/>
                    </a:solidFill>
                  </a:rPr>
                  <a:t>consistent </a:t>
                </a:r>
                <a:r>
                  <a:rPr lang="en-US" dirty="0"/>
                  <a:t>(also called</a:t>
                </a:r>
                <a:r>
                  <a:rPr lang="en-US" i="1" dirty="0">
                    <a:solidFill>
                      <a:srgbClr val="C00000"/>
                    </a:solidFill>
                  </a:rPr>
                  <a:t> monotonic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 estimated cost of getting to a goal is </a:t>
                </a:r>
                <a:r>
                  <a:rPr lang="en-US" dirty="0">
                    <a:solidFill>
                      <a:srgbClr val="C00000"/>
                    </a:solidFill>
                  </a:rPr>
                  <a:t>never more </a:t>
                </a:r>
                <a:r>
                  <a:rPr lang="en-US" dirty="0"/>
                  <a:t>than cost of an action + estimated cost of next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Calibri" pitchFamily="34" charset="0"/>
                  </a:rPr>
                  <a:t>Triangle inequality</a:t>
                </a:r>
              </a:p>
              <a:p>
                <a:pPr lvl="1"/>
                <a:r>
                  <a:rPr lang="en-US" dirty="0">
                    <a:latin typeface="Calibri" pitchFamily="34" charset="0"/>
                  </a:rPr>
                  <a:t>Every consistent heuristic is also admissible</a:t>
                </a:r>
              </a:p>
              <a:p>
                <a:pPr lvl="1"/>
                <a:r>
                  <a:rPr lang="en-US" dirty="0">
                    <a:latin typeface="Calibri" pitchFamily="34" charset="0"/>
                  </a:rPr>
                  <a:t>In general, most natural admissible heuristics tend to be consistent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3235" r="-1852" b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50606" y="2971800"/>
            <a:ext cx="3040022" cy="1790556"/>
            <a:chOff x="1524000" y="4090299"/>
            <a:chExt cx="3040022" cy="1790556"/>
          </a:xfrm>
        </p:grpSpPr>
        <p:cxnSp>
          <p:nvCxnSpPr>
            <p:cNvPr id="6" name="Straight Arrow Connector 5"/>
            <p:cNvCxnSpPr>
              <a:stCxn id="7" idx="2"/>
              <a:endCxn id="8" idx="2"/>
            </p:cNvCxnSpPr>
            <p:nvPr/>
          </p:nvCxnSpPr>
          <p:spPr>
            <a:xfrm>
              <a:off x="1524000" y="5614155"/>
              <a:ext cx="1457147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524000" y="5347455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981147" y="5347455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n’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0622" y="4090299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12" name="Straight Arrow Connector 11"/>
            <p:cNvCxnSpPr>
              <a:stCxn id="8" idx="6"/>
              <a:endCxn id="9" idx="4"/>
            </p:cNvCxnSpPr>
            <p:nvPr/>
          </p:nvCxnSpPr>
          <p:spPr>
            <a:xfrm flipV="1">
              <a:off x="3514547" y="4623699"/>
              <a:ext cx="782775" cy="990456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7"/>
              <a:endCxn id="9" idx="2"/>
            </p:cNvCxnSpPr>
            <p:nvPr/>
          </p:nvCxnSpPr>
          <p:spPr>
            <a:xfrm flipV="1">
              <a:off x="1979285" y="4356999"/>
              <a:ext cx="2051337" cy="1068571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679179" y="3605685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h(n)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12301" y="4000428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h(n’)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332" y="4491443"/>
            <a:ext cx="111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cost(</a:t>
            </a:r>
            <a:r>
              <a:rPr lang="en-US" sz="1600" dirty="0" err="1">
                <a:latin typeface="+mn-lt"/>
              </a:rPr>
              <a:t>n,a,n</a:t>
            </a:r>
            <a:r>
              <a:rPr lang="en-US" sz="1600" dirty="0">
                <a:latin typeface="+mn-lt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26321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Terminates even on infinite state spaces if a reachable goal exists</a:t>
            </a:r>
          </a:p>
          <a:p>
            <a:r>
              <a:rPr lang="en-US" dirty="0"/>
              <a:t>Optimal</a:t>
            </a:r>
          </a:p>
          <a:p>
            <a:pPr lvl="1"/>
            <a:r>
              <a:rPr lang="en-US" dirty="0"/>
              <a:t>Always finds the closest goal</a:t>
            </a:r>
          </a:p>
          <a:p>
            <a:r>
              <a:rPr lang="en-US" dirty="0"/>
              <a:t>Optimally efficient</a:t>
            </a:r>
          </a:p>
          <a:p>
            <a:pPr lvl="1"/>
            <a:r>
              <a:rPr lang="en-US" dirty="0"/>
              <a:t>No other optimal algorithm with the same heuristics expands fewer nodes</a:t>
            </a:r>
          </a:p>
          <a:p>
            <a:r>
              <a:rPr lang="en-US" dirty="0"/>
              <a:t>Note: Uniform cost search is a special case of A* (h = 0)</a:t>
            </a:r>
          </a:p>
          <a:p>
            <a:endParaRPr lang="en-US" dirty="0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2819400"/>
            <a:ext cx="3072130" cy="221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2929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6388894" y="2628901"/>
            <a:ext cx="1212056" cy="1785938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Proof of 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269081" y="1726406"/>
            <a:ext cx="5250658" cy="4140993"/>
          </a:xfrm>
        </p:spPr>
        <p:txBody>
          <a:bodyPr/>
          <a:lstStyle/>
          <a:p>
            <a:pPr eaLnBrk="1" hangingPunct="1"/>
            <a:r>
              <a:rPr lang="en-US" sz="21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1800" dirty="0">
                <a:latin typeface="Calibri"/>
                <a:cs typeface="Calibri"/>
              </a:rPr>
            </a:br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1800" dirty="0" err="1">
                <a:latin typeface="Calibri"/>
                <a:cs typeface="Calibri"/>
              </a:rPr>
              <a:t>suboptimally</a:t>
            </a:r>
            <a:endParaRPr lang="en-US" sz="1800" dirty="0">
              <a:latin typeface="Calibri"/>
              <a:cs typeface="Calibri"/>
            </a:endParaRPr>
          </a:p>
          <a:p>
            <a:pPr lvl="1"/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6000751" y="2757489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842523" y="3024188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7199710" y="301704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940154" y="2912269"/>
            <a:ext cx="20597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385448" y="3804047"/>
            <a:ext cx="134540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7025879" y="4220766"/>
            <a:ext cx="134540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991350" y="3313511"/>
            <a:ext cx="134541" cy="897731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304484" y="3461147"/>
            <a:ext cx="166688" cy="327422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7016354" y="2705101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587728" y="3383757"/>
            <a:ext cx="885825" cy="417909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779420" y="3182541"/>
            <a:ext cx="560785" cy="220266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708106" y="3458767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612856" y="3162301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462837" y="2878933"/>
            <a:ext cx="61912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16317775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Complexity of A*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Time complexity:</a:t>
                </a:r>
              </a:p>
              <a:p>
                <a:pPr lvl="1"/>
                <a:r>
                  <a:rPr lang="en-US" dirty="0"/>
                  <a:t>Unfortunately, number of states still exponential in the length of the solution</a:t>
                </a:r>
              </a:p>
              <a:p>
                <a:pPr lvl="1"/>
                <a:r>
                  <a:rPr lang="en-US" dirty="0"/>
                  <a:t>Number of states depends on the “error” in the heuristic</a:t>
                </a:r>
              </a:p>
              <a:p>
                <a:pPr lvl="2"/>
                <a:r>
                  <a:rPr lang="en-US" dirty="0"/>
                  <a:t>Error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Space complexity:</a:t>
                </a:r>
              </a:p>
              <a:p>
                <a:pPr lvl="1"/>
                <a:r>
                  <a:rPr lang="en-US" dirty="0"/>
                  <a:t>Keeps all generated nodes in memory, so exponential</a:t>
                </a:r>
              </a:p>
              <a:p>
                <a:r>
                  <a:rPr lang="en-US" i="1" dirty="0"/>
                  <a:t>A* usually runs out of memory long before it runs out of time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2695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739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50044" y="1938339"/>
            <a:ext cx="6172200" cy="393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/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171700" y="2884886"/>
            <a:ext cx="1828800" cy="15728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2571751" y="2857501"/>
            <a:ext cx="1028666" cy="1198883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2939655" y="3039667"/>
            <a:ext cx="20597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2926556" y="3005138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3227785" y="2853930"/>
            <a:ext cx="22383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5257800" y="2858692"/>
            <a:ext cx="1828800" cy="1599009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5886458" y="2857500"/>
            <a:ext cx="571501" cy="1143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6025755" y="3013473"/>
            <a:ext cx="20597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6012656" y="2978945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6313885" y="2827735"/>
            <a:ext cx="223838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228850" y="2114551"/>
            <a:ext cx="17145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6000750" y="2114551"/>
            <a:ext cx="4572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119419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6754415" y="4629152"/>
            <a:ext cx="963216" cy="4702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6297216" y="2228851"/>
            <a:ext cx="1434704" cy="132873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2091928"/>
            <a:ext cx="5029200" cy="339447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6974681" y="2811067"/>
            <a:ext cx="122634" cy="11549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6400800" y="2897983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7670006" y="2827735"/>
            <a:ext cx="122634" cy="11549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7715250" y="2915842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6698458" y="2555082"/>
            <a:ext cx="652463" cy="6524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6925866" y="4810126"/>
            <a:ext cx="122635" cy="115491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6286500" y="4914900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7660481" y="4800601"/>
            <a:ext cx="122634" cy="115491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7666434" y="4911553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6844903" y="4686300"/>
            <a:ext cx="652463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04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0140" y="1714501"/>
            <a:ext cx="4703722" cy="39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6301" y="4810632"/>
            <a:ext cx="8534400" cy="1590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BFS finds the shortest path in terms of </a:t>
            </a:r>
            <a:r>
              <a:rPr lang="en-US" sz="2400" dirty="0">
                <a:solidFill>
                  <a:srgbClr val="C00000"/>
                </a:solidFill>
              </a:rPr>
              <a:t>number of actions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It does not consider the </a:t>
            </a:r>
            <a:r>
              <a:rPr lang="en-US" sz="2400" dirty="0">
                <a:solidFill>
                  <a:srgbClr val="C00000"/>
                </a:solidFill>
              </a:rPr>
              <a:t>length/cost of an action</a:t>
            </a:r>
            <a:r>
              <a:rPr lang="en-US" sz="2400" dirty="0"/>
              <a:t> 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 dirty="0">
                <a:solidFill>
                  <a:srgbClr val="C00000"/>
                </a:solidFill>
              </a:rPr>
              <a:t>Cost</a:t>
            </a:r>
            <a:r>
              <a:rPr lang="en-US" sz="2400" dirty="0"/>
              <a:t>: total cost of all actions on the path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Can modify BFS to find the least-cost path: </a:t>
            </a:r>
            <a:r>
              <a:rPr lang="en-US" sz="2400" dirty="0">
                <a:solidFill>
                  <a:srgbClr val="C00000"/>
                </a:solidFill>
              </a:rPr>
              <a:t>uniform cost search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667000" y="1417638"/>
            <a:ext cx="2747816" cy="3126293"/>
            <a:chOff x="452584" y="990600"/>
            <a:chExt cx="2747816" cy="3126293"/>
          </a:xfrm>
        </p:grpSpPr>
        <p:cxnSp>
          <p:nvCxnSpPr>
            <p:cNvPr id="53" name="Straight Arrow Connector 52"/>
            <p:cNvCxnSpPr>
              <a:stCxn id="54" idx="2"/>
              <a:endCxn id="55" idx="7"/>
            </p:cNvCxnSpPr>
            <p:nvPr/>
          </p:nvCxnSpPr>
          <p:spPr>
            <a:xfrm flipH="1">
              <a:off x="907869" y="1257300"/>
              <a:ext cx="1759131" cy="670296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2667000" y="990600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52584" y="1849481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2635002" y="1892960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1925294" y="3583493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622300" y="2955901"/>
              <a:ext cx="533400" cy="533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1" name="Straight Arrow Connector 60"/>
            <p:cNvCxnSpPr>
              <a:stCxn id="55" idx="4"/>
              <a:endCxn id="57" idx="1"/>
            </p:cNvCxnSpPr>
            <p:nvPr/>
          </p:nvCxnSpPr>
          <p:spPr>
            <a:xfrm>
              <a:off x="719284" y="2382881"/>
              <a:ext cx="1284125" cy="1278727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4"/>
              <a:endCxn id="57" idx="6"/>
            </p:cNvCxnSpPr>
            <p:nvPr/>
          </p:nvCxnSpPr>
          <p:spPr>
            <a:xfrm flipH="1">
              <a:off x="2458694" y="3489301"/>
              <a:ext cx="430306" cy="36089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4" idx="4"/>
              <a:endCxn id="56" idx="0"/>
            </p:cNvCxnSpPr>
            <p:nvPr/>
          </p:nvCxnSpPr>
          <p:spPr>
            <a:xfrm flipH="1">
              <a:off x="2901702" y="1524000"/>
              <a:ext cx="31998" cy="36896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6" idx="4"/>
              <a:endCxn id="58" idx="0"/>
            </p:cNvCxnSpPr>
            <p:nvPr/>
          </p:nvCxnSpPr>
          <p:spPr>
            <a:xfrm flipH="1">
              <a:off x="2889000" y="2426360"/>
              <a:ext cx="12702" cy="529541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397435" y="14903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556257" y="41185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085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0139" y="1714500"/>
            <a:ext cx="470372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0140" y="1714501"/>
            <a:ext cx="4703721" cy="39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275" y="1714500"/>
            <a:ext cx="7029450" cy="39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85725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6535"/>
            <a:ext cx="2743200" cy="153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636535"/>
            <a:ext cx="2716411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22" y="2636535"/>
            <a:ext cx="2637379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7250" y="4636785"/>
            <a:ext cx="9778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50" y="4636785"/>
            <a:ext cx="1629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4636785"/>
            <a:ext cx="4748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760583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45720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/>
              <a:t>Path planning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>
                <a:hlinkClick r:id="rId3"/>
              </a:rPr>
              <a:t>Robot motion planning</a:t>
            </a:r>
            <a:endParaRPr lang="en-US" dirty="0"/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267200" cy="32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1219200"/>
            <a:ext cx="3505200" cy="24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59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1400" y="22860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057900" y="2639291"/>
            <a:ext cx="2182091" cy="2171700"/>
          </a:xfrm>
          <a:custGeom>
            <a:avLst/>
            <a:gdLst>
              <a:gd name="connsiteX0" fmla="*/ 748145 w 2182091"/>
              <a:gd name="connsiteY0" fmla="*/ 0 h 2171700"/>
              <a:gd name="connsiteX1" fmla="*/ 0 w 2182091"/>
              <a:gd name="connsiteY1" fmla="*/ 810491 h 2171700"/>
              <a:gd name="connsiteX2" fmla="*/ 1111827 w 2182091"/>
              <a:gd name="connsiteY2" fmla="*/ 1870364 h 2171700"/>
              <a:gd name="connsiteX3" fmla="*/ 1932709 w 2182091"/>
              <a:gd name="connsiteY3" fmla="*/ 2171700 h 2171700"/>
              <a:gd name="connsiteX4" fmla="*/ 2182091 w 2182091"/>
              <a:gd name="connsiteY4" fmla="*/ 1059873 h 2171700"/>
              <a:gd name="connsiteX5" fmla="*/ 748145 w 2182091"/>
              <a:gd name="connsiteY5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2091" h="2171700">
                <a:moveTo>
                  <a:pt x="748145" y="0"/>
                </a:moveTo>
                <a:lnTo>
                  <a:pt x="0" y="810491"/>
                </a:lnTo>
                <a:lnTo>
                  <a:pt x="1111827" y="1870364"/>
                </a:lnTo>
                <a:lnTo>
                  <a:pt x="1932709" y="2171700"/>
                </a:lnTo>
                <a:lnTo>
                  <a:pt x="2182091" y="1059873"/>
                </a:lnTo>
                <a:lnTo>
                  <a:pt x="74814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95400" y="4724400"/>
            <a:ext cx="2286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58200" y="1524000"/>
            <a:ext cx="2286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3"/>
          </p:cNvCxnSpPr>
          <p:nvPr/>
        </p:nvCxnSpPr>
        <p:spPr>
          <a:xfrm flipV="1">
            <a:off x="1328878" y="2286000"/>
            <a:ext cx="2252522" cy="2568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7"/>
          </p:cNvCxnSpPr>
          <p:nvPr/>
        </p:nvCxnSpPr>
        <p:spPr>
          <a:xfrm flipV="1">
            <a:off x="1490522" y="3711482"/>
            <a:ext cx="2124356" cy="103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</p:cNvCxnSpPr>
          <p:nvPr/>
        </p:nvCxnSpPr>
        <p:spPr>
          <a:xfrm flipV="1">
            <a:off x="1409700" y="3725141"/>
            <a:ext cx="3390900" cy="99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  <a:endCxn id="4" idx="1"/>
          </p:cNvCxnSpPr>
          <p:nvPr/>
        </p:nvCxnSpPr>
        <p:spPr>
          <a:xfrm flipV="1">
            <a:off x="1490522" y="3449782"/>
            <a:ext cx="4567378" cy="140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0"/>
          </p:cNvCxnSpPr>
          <p:nvPr/>
        </p:nvCxnSpPr>
        <p:spPr>
          <a:xfrm flipV="1">
            <a:off x="1490522" y="2639291"/>
            <a:ext cx="5315523" cy="22151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5"/>
            <a:endCxn id="6" idx="0"/>
          </p:cNvCxnSpPr>
          <p:nvPr/>
        </p:nvCxnSpPr>
        <p:spPr>
          <a:xfrm flipV="1">
            <a:off x="1490522" y="1524000"/>
            <a:ext cx="7081978" cy="33304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4"/>
            <a:endCxn id="4" idx="2"/>
          </p:cNvCxnSpPr>
          <p:nvPr/>
        </p:nvCxnSpPr>
        <p:spPr>
          <a:xfrm flipV="1">
            <a:off x="1409700" y="4509655"/>
            <a:ext cx="5760027" cy="36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19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Heuristics</a:t>
            </a:r>
            <a:endParaRPr lang="en-US" sz="45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543050"/>
            <a:ext cx="914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99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100" dirty="0"/>
              <a:t>Most of the work in solving hard search problems optimally is in coming up with admissible heuristics</a:t>
            </a:r>
          </a:p>
          <a:p>
            <a:pPr lvl="3"/>
            <a:endParaRPr lang="en-US" sz="1200" dirty="0"/>
          </a:p>
          <a:p>
            <a:pPr eaLnBrk="1" hangingPunct="1"/>
            <a:r>
              <a:rPr lang="en-US" sz="2100" dirty="0"/>
              <a:t>Often, admissible heuristics are solutions to </a:t>
            </a:r>
            <a:r>
              <a:rPr lang="en-US" sz="2100" i="1" dirty="0">
                <a:solidFill>
                  <a:srgbClr val="C00000"/>
                </a:solidFill>
              </a:rPr>
              <a:t>relaxed problems</a:t>
            </a:r>
            <a:r>
              <a:rPr lang="en-US" sz="2100" i="1" dirty="0"/>
              <a:t>, </a:t>
            </a:r>
            <a:r>
              <a:rPr lang="en-US" sz="2100" dirty="0"/>
              <a:t>where new actions are available</a:t>
            </a:r>
            <a:endParaRPr lang="en-US" sz="2100" i="1" dirty="0"/>
          </a:p>
          <a:p>
            <a:pPr lvl="2"/>
            <a:endParaRPr lang="en-US" sz="1500" i="1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r>
              <a:rPr lang="en-US" sz="21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286475" y="3379421"/>
            <a:ext cx="2743200" cy="123264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443900" cy="403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447801" y="3200400"/>
            <a:ext cx="2481312" cy="1574947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79734" y="4829940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distance: assume you can fly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469066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Manhattan distance: assume you can break through walls</a:t>
            </a:r>
          </a:p>
        </p:txBody>
      </p:sp>
    </p:spTree>
    <p:extLst>
      <p:ext uri="{BB962C8B-B14F-4D97-AF65-F5344CB8AC3E}">
        <p14:creationId xmlns:p14="http://schemas.microsoft.com/office/powerpoint/2010/main" val="17787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14350" y="4229101"/>
            <a:ext cx="5086350" cy="122277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68550" y="1485900"/>
            <a:ext cx="4003700" cy="343848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772389"/>
            <a:ext cx="2227022" cy="190757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657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750" y="3657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771847"/>
            <a:ext cx="2283081" cy="190865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657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52604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28801"/>
            <a:ext cx="4743450" cy="3394472"/>
          </a:xfrm>
        </p:spPr>
        <p:txBody>
          <a:bodyPr/>
          <a:lstStyle/>
          <a:p>
            <a:pPr eaLnBrk="1" hangingPunct="1"/>
            <a:r>
              <a:rPr lang="en-US" sz="2100" dirty="0"/>
              <a:t>Heuristic: Number of tiles misplaced</a:t>
            </a:r>
          </a:p>
          <a:p>
            <a:pPr eaLnBrk="1" hangingPunct="1"/>
            <a:r>
              <a:rPr lang="en-US" sz="2100" dirty="0"/>
              <a:t>h(start) =</a:t>
            </a:r>
          </a:p>
          <a:p>
            <a:pPr eaLnBrk="1" hangingPunct="1"/>
            <a:r>
              <a:rPr lang="en-US" sz="2100" dirty="0"/>
              <a:t>This is a </a:t>
            </a:r>
            <a:r>
              <a:rPr lang="en-US" sz="2100" i="1" dirty="0"/>
              <a:t>relaxed-problem</a:t>
            </a:r>
            <a:r>
              <a:rPr lang="en-US" sz="2100" dirty="0"/>
              <a:t> heuristic</a:t>
            </a:r>
          </a:p>
          <a:p>
            <a:r>
              <a:rPr lang="en-US" sz="2100" dirty="0"/>
              <a:t>Why is it admissible?</a:t>
            </a:r>
          </a:p>
          <a:p>
            <a:pPr eaLnBrk="1" hangingPunct="1"/>
            <a:endParaRPr lang="en-US" sz="2100" dirty="0"/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1752600" y="2209800"/>
            <a:ext cx="74295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67" y="3474353"/>
            <a:ext cx="4132565" cy="2353646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743451" y="1771810"/>
            <a:ext cx="4000499" cy="1923204"/>
            <a:chOff x="533401" y="1219446"/>
            <a:chExt cx="6113461" cy="293899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7" y="3664584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07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40" y="1268730"/>
            <a:ext cx="5852160" cy="4389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659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3600" dirty="0"/>
              <a:t>Sliding tile puzzle: misplaced tiles heuristic</a:t>
            </a:r>
          </a:p>
        </p:txBody>
      </p:sp>
      <p:pic>
        <p:nvPicPr>
          <p:cNvPr id="8" name="Picture 7" descr="sliding tile puzzle: goal" title="sliding tile puzzle: goa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7"/>
          <a:stretch/>
        </p:blipFill>
        <p:spPr>
          <a:xfrm>
            <a:off x="5867400" y="1143000"/>
            <a:ext cx="2590800" cy="2743626"/>
          </a:xfrm>
          <a:prstGeom prst="rect">
            <a:avLst/>
          </a:prstGeom>
        </p:spPr>
      </p:pic>
      <p:pic>
        <p:nvPicPr>
          <p:cNvPr id="12" name="Picture 11" descr="sliding tile puzzle: starting position" title="sliding tile puzzle: starting pos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46"/>
          <a:stretch/>
        </p:blipFill>
        <p:spPr>
          <a:xfrm>
            <a:off x="838200" y="1015000"/>
            <a:ext cx="2506823" cy="274362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-5400000">
            <a:off x="4335010" y="2013991"/>
            <a:ext cx="705822" cy="1139763"/>
          </a:xfrm>
          <a:prstGeom prst="downArrow">
            <a:avLst>
              <a:gd name="adj1" fmla="val 30845"/>
              <a:gd name="adj2" fmla="val 58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385545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h(n) = ?</a:t>
            </a:r>
          </a:p>
        </p:txBody>
      </p:sp>
    </p:spTree>
    <p:extLst>
      <p:ext uri="{BB962C8B-B14F-4D97-AF65-F5344CB8AC3E}">
        <p14:creationId xmlns:p14="http://schemas.microsoft.com/office/powerpoint/2010/main" val="862888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28801"/>
            <a:ext cx="4743450" cy="3394472"/>
          </a:xfrm>
        </p:spPr>
        <p:txBody>
          <a:bodyPr/>
          <a:lstStyle/>
          <a:p>
            <a:pPr eaLnBrk="1" hangingPunct="1"/>
            <a:r>
              <a:rPr lang="en-US" sz="2100" dirty="0"/>
              <a:t>Heuristic: Number of tiles misplaced</a:t>
            </a:r>
          </a:p>
          <a:p>
            <a:pPr eaLnBrk="1" hangingPunct="1"/>
            <a:r>
              <a:rPr lang="en-US" sz="2100" dirty="0"/>
              <a:t>This is a </a:t>
            </a:r>
            <a:r>
              <a:rPr lang="en-US" sz="2100" i="1" dirty="0"/>
              <a:t>relaxed-problem</a:t>
            </a:r>
            <a:r>
              <a:rPr lang="en-US" sz="2100" dirty="0"/>
              <a:t> heuristic</a:t>
            </a:r>
          </a:p>
          <a:p>
            <a:r>
              <a:rPr lang="en-US" sz="2100" dirty="0"/>
              <a:t>Why is it admissible?</a:t>
            </a:r>
          </a:p>
          <a:p>
            <a:pPr eaLnBrk="1" hangingPunct="1"/>
            <a:endParaRPr lang="en-US" sz="2100" dirty="0"/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15022"/>
              </p:ext>
            </p:extLst>
          </p:nvPr>
        </p:nvGraphicFramePr>
        <p:xfrm>
          <a:off x="1371599" y="4145972"/>
          <a:ext cx="7772402" cy="1488905"/>
        </p:xfrm>
        <a:graphic>
          <a:graphicData uri="http://schemas.openxmlformats.org/drawingml/2006/table">
            <a:tbl>
              <a:tblPr/>
              <a:tblGrid>
                <a:gridCol w="2362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Uninformed search (UCS)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A* + heuristic=TILES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190" y="1172391"/>
            <a:ext cx="4132565" cy="23536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715000" y="60930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Statistics from Andrew Moore</a:t>
            </a:r>
          </a:p>
        </p:txBody>
      </p:sp>
    </p:spTree>
    <p:extLst>
      <p:ext uri="{BB962C8B-B14F-4D97-AF65-F5344CB8AC3E}">
        <p14:creationId xmlns:p14="http://schemas.microsoft.com/office/powerpoint/2010/main" val="2652368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524000"/>
            <a:ext cx="4400550" cy="392787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What if we had an easier (“</a:t>
            </a:r>
            <a:r>
              <a:rPr lang="en-US" sz="2000" dirty="0">
                <a:solidFill>
                  <a:srgbClr val="C00000"/>
                </a:solidFill>
              </a:rPr>
              <a:t>relaxed</a:t>
            </a:r>
            <a:r>
              <a:rPr lang="en-US" sz="2000" dirty="0"/>
              <a:t>”) 8-puzzle where any tile could slide any direction at any time, ignoring other tiles?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h(start) =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Total </a:t>
            </a:r>
            <a:r>
              <a:rPr lang="en-US" sz="2000" i="1" dirty="0"/>
              <a:t>Manhattan </a:t>
            </a:r>
            <a:r>
              <a:rPr lang="en-US" sz="2000" dirty="0"/>
              <a:t>distance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1752600" y="2655666"/>
            <a:ext cx="3600450" cy="37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43451" y="1771810"/>
            <a:ext cx="4000499" cy="1923204"/>
            <a:chOff x="533401" y="1219446"/>
            <a:chExt cx="6113461" cy="293899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7" y="3664584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92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en-US" sz="3600" dirty="0"/>
              <a:t>Sliding tile puzzle: Manhattan distances heuristic</a:t>
            </a:r>
          </a:p>
        </p:txBody>
      </p:sp>
      <p:pic>
        <p:nvPicPr>
          <p:cNvPr id="8" name="Picture 7" descr="sliding tile puzzle: goal" title="sliding tile puzzle: goa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7"/>
          <a:stretch/>
        </p:blipFill>
        <p:spPr>
          <a:xfrm>
            <a:off x="5867400" y="1143000"/>
            <a:ext cx="2590800" cy="2743626"/>
          </a:xfrm>
          <a:prstGeom prst="rect">
            <a:avLst/>
          </a:prstGeom>
        </p:spPr>
      </p:pic>
      <p:pic>
        <p:nvPicPr>
          <p:cNvPr id="12" name="Picture 11" descr="sliding tile puzzle: starting position" title="sliding tile puzzle: starting posi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46"/>
          <a:stretch/>
        </p:blipFill>
        <p:spPr>
          <a:xfrm>
            <a:off x="838200" y="1015000"/>
            <a:ext cx="2506823" cy="274362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-5400000">
            <a:off x="4335010" y="2013991"/>
            <a:ext cx="705822" cy="1139763"/>
          </a:xfrm>
          <a:prstGeom prst="downArrow">
            <a:avLst>
              <a:gd name="adj1" fmla="val 30845"/>
              <a:gd name="adj2" fmla="val 58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3855453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h(n) = ?</a:t>
            </a:r>
          </a:p>
          <a:p>
            <a:r>
              <a:rPr lang="en-US" sz="2400" dirty="0"/>
              <a:t>= 2+0+4+2+1+2+3+1=15</a:t>
            </a:r>
          </a:p>
        </p:txBody>
      </p:sp>
    </p:spTree>
    <p:extLst>
      <p:ext uri="{BB962C8B-B14F-4D97-AF65-F5344CB8AC3E}">
        <p14:creationId xmlns:p14="http://schemas.microsoft.com/office/powerpoint/2010/main" val="2642089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524000"/>
            <a:ext cx="4400550" cy="392787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What if we had an easier (“</a:t>
            </a:r>
            <a:r>
              <a:rPr lang="en-US" sz="2000" dirty="0">
                <a:solidFill>
                  <a:srgbClr val="C00000"/>
                </a:solidFill>
              </a:rPr>
              <a:t>relaxed</a:t>
            </a:r>
            <a:r>
              <a:rPr lang="en-US" sz="2000" dirty="0"/>
              <a:t>”)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Total Manhattan distance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743451" y="1771810"/>
            <a:ext cx="4000499" cy="1923204"/>
            <a:chOff x="533401" y="1219446"/>
            <a:chExt cx="6113461" cy="293899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7" y="3664584"/>
              <a:ext cx="1981200" cy="49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Goal State</a:t>
              </a:r>
            </a:p>
          </p:txBody>
        </p:sp>
      </p:grpSp>
      <p:graphicFrame>
        <p:nvGraphicFramePr>
          <p:cNvPr id="1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80009"/>
              </p:ext>
            </p:extLst>
          </p:nvPr>
        </p:nvGraphicFramePr>
        <p:xfrm>
          <a:off x="1002721" y="4191000"/>
          <a:ext cx="7772402" cy="1831805"/>
        </p:xfrm>
        <a:graphic>
          <a:graphicData uri="http://schemas.openxmlformats.org/drawingml/2006/table">
            <a:tbl>
              <a:tblPr/>
              <a:tblGrid>
                <a:gridCol w="259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Uninformed search (UCS)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A* + heuristic=TILES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A* + heuristic=MANHATTAN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3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963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8324850" cy="3546873"/>
          </a:xfrm>
        </p:spPr>
        <p:txBody>
          <a:bodyPr/>
          <a:lstStyle/>
          <a:p>
            <a:pPr eaLnBrk="1" hangingPunct="1"/>
            <a:r>
              <a:rPr lang="en-US" sz="2100" dirty="0"/>
              <a:t>How about using the </a:t>
            </a:r>
            <a:r>
              <a:rPr lang="en-US" sz="2100" i="1" dirty="0"/>
              <a:t>actual cost</a:t>
            </a:r>
            <a:r>
              <a:rPr lang="en-US" sz="2100" dirty="0"/>
              <a:t> as a heuristic?</a:t>
            </a:r>
          </a:p>
          <a:p>
            <a:pPr lvl="1" eaLnBrk="1" hangingPunct="1"/>
            <a:r>
              <a:rPr lang="en-US" sz="1800" dirty="0"/>
              <a:t>Would it be admissible?</a:t>
            </a:r>
          </a:p>
          <a:p>
            <a:pPr lvl="1" eaLnBrk="1" hangingPunct="1"/>
            <a:r>
              <a:rPr lang="en-US" sz="1800" dirty="0"/>
              <a:t>Would we save on nodes expanded?</a:t>
            </a:r>
          </a:p>
          <a:p>
            <a:pPr lvl="1" eaLnBrk="1" hangingPunct="1"/>
            <a:r>
              <a:rPr lang="en-US" sz="1800" dirty="0"/>
              <a:t>What’s wrong with it?</a:t>
            </a:r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r>
              <a:rPr lang="en-US" sz="2100" dirty="0"/>
              <a:t>With A*: a trade-off between quality of estimate and work per node</a:t>
            </a:r>
          </a:p>
          <a:p>
            <a:pPr lvl="1"/>
            <a:r>
              <a:rPr lang="en-US" sz="18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0854" y="2267354"/>
            <a:ext cx="3765946" cy="144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8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89155" cy="4525963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800" dirty="0"/>
              <a:t>Consider the puzzle “Towers of Hanoi”</a:t>
            </a:r>
            <a:endParaRPr lang="en-US" sz="2800" b="1" dirty="0"/>
          </a:p>
          <a:p>
            <a:pPr lvl="1"/>
            <a:r>
              <a:rPr lang="en-US" sz="2400" dirty="0"/>
              <a:t>Move disks, one at a time, from Left to Right peg using Spare peg as needed</a:t>
            </a:r>
          </a:p>
          <a:p>
            <a:pPr lvl="1"/>
            <a:r>
              <a:rPr lang="en-US" sz="2400" dirty="0"/>
              <a:t>A disk can only be placed on top of a larger disk</a:t>
            </a:r>
          </a:p>
          <a:p>
            <a:r>
              <a:rPr lang="en-US" sz="2800" dirty="0"/>
              <a:t>What could be a state representation?</a:t>
            </a:r>
          </a:p>
          <a:p>
            <a:r>
              <a:rPr lang="en-US" sz="2800" dirty="0"/>
              <a:t>What are the actions?</a:t>
            </a:r>
          </a:p>
          <a:p>
            <a:r>
              <a:rPr lang="en-US" sz="2800" dirty="0"/>
              <a:t>Let the “length” of a solution be the number of disk moves</a:t>
            </a:r>
          </a:p>
          <a:p>
            <a:r>
              <a:rPr lang="en-US" sz="2800" dirty="0"/>
              <a:t>Think of some heuristics for this puzzle</a:t>
            </a:r>
          </a:p>
          <a:p>
            <a:pPr lvl="1"/>
            <a:r>
              <a:rPr lang="en-US" sz="2400" dirty="0"/>
              <a:t>Are these admissible?</a:t>
            </a:r>
          </a:p>
        </p:txBody>
      </p:sp>
      <p:pic>
        <p:nvPicPr>
          <p:cNvPr id="5" name="Picture 4" descr="https://upload.wikimedia.org/wikipedia/commons/0/07/Tower_of_Hanoi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572491"/>
            <a:ext cx="2968336" cy="162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ile:Tower of Hanoi 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38" y="3581400"/>
            <a:ext cx="273100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05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F33D8-5447-47F5-B4F9-489CB73D74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1081" y="2057400"/>
            <a:ext cx="5227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representation (3-tuple of sets):</a:t>
            </a:r>
          </a:p>
          <a:p>
            <a:r>
              <a:rPr lang="en-US" dirty="0"/>
              <a:t>{5,4,3,2,1} {} {}: at least how many moves</a:t>
            </a:r>
          </a:p>
          <a:p>
            <a:r>
              <a:rPr lang="en-US" dirty="0"/>
              <a:t>{} {} {5,4,3,2,1}: 0</a:t>
            </a:r>
          </a:p>
          <a:p>
            <a:r>
              <a:rPr lang="en-US" dirty="0"/>
              <a:t>{5, 4}{3}{2,1}: ??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h(state)</a:t>
            </a:r>
          </a:p>
          <a:p>
            <a:r>
              <a:rPr lang="en-US" dirty="0"/>
              <a:t>  return </a:t>
            </a:r>
            <a:r>
              <a:rPr lang="en-US" dirty="0" err="1"/>
              <a:t>len</a:t>
            </a:r>
            <a:r>
              <a:rPr lang="en-US" dirty="0"/>
              <a:t>(state[0])+</a:t>
            </a:r>
            <a:r>
              <a:rPr lang="en-US" dirty="0" err="1"/>
              <a:t>len</a:t>
            </a:r>
            <a:r>
              <a:rPr lang="en-US" dirty="0"/>
              <a:t>(state[1])</a:t>
            </a:r>
          </a:p>
        </p:txBody>
      </p:sp>
    </p:spTree>
    <p:extLst>
      <p:ext uri="{BB962C8B-B14F-4D97-AF65-F5344CB8AC3E}">
        <p14:creationId xmlns:p14="http://schemas.microsoft.com/office/powerpoint/2010/main" val="2344196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07247"/>
            <a:ext cx="8229600" cy="385055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A* uses both backward costs and (estimates of) forward costs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800" dirty="0"/>
              <a:t>A* is optimal with admissible / consistent heuristics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800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6102" y="4288440"/>
            <a:ext cx="6057898" cy="186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1035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543800" cy="88423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9724"/>
          </a:xfrm>
        </p:spPr>
        <p:txBody>
          <a:bodyPr/>
          <a:lstStyle/>
          <a:p>
            <a:r>
              <a:rPr lang="en-US" sz="2000" dirty="0"/>
              <a:t>George </a:t>
            </a:r>
            <a:r>
              <a:rPr lang="en-US" sz="2000" dirty="0" err="1"/>
              <a:t>Fluger</a:t>
            </a:r>
            <a:r>
              <a:rPr lang="en-US" sz="2000" dirty="0"/>
              <a:t>, Artificial Intelligence: Structures and Strategies for Complex Problem Solving, 6</a:t>
            </a:r>
            <a:r>
              <a:rPr lang="en-US" sz="2000" baseline="30000" dirty="0"/>
              <a:t>th</a:t>
            </a:r>
            <a:r>
              <a:rPr lang="en-US" sz="2000" dirty="0"/>
              <a:t> edition, Addison Wesley, 2009. </a:t>
            </a:r>
            <a:r>
              <a:rPr lang="en-US" sz="2000" b="1" dirty="0"/>
              <a:t>Chapter 3</a:t>
            </a:r>
            <a:r>
              <a:rPr lang="en-US" sz="2000" dirty="0"/>
              <a:t>.</a:t>
            </a:r>
          </a:p>
          <a:p>
            <a:r>
              <a:rPr lang="en-US" sz="2000" dirty="0"/>
              <a:t>Russel and </a:t>
            </a:r>
            <a:r>
              <a:rPr lang="en-US" sz="2000" dirty="0" err="1"/>
              <a:t>Norvig</a:t>
            </a:r>
            <a:r>
              <a:rPr lang="en-US" sz="2000" dirty="0"/>
              <a:t>, Artificial Intelligence: A Modern Approach, 3</a:t>
            </a:r>
            <a:r>
              <a:rPr lang="en-US" sz="2000" baseline="30000" dirty="0"/>
              <a:t>rd</a:t>
            </a:r>
            <a:r>
              <a:rPr lang="en-US" sz="2000" dirty="0"/>
              <a:t> edition, Prentice Hall, 2010. </a:t>
            </a:r>
            <a:r>
              <a:rPr lang="en-US" sz="2000" b="1" dirty="0"/>
              <a:t>Chapter 3.3</a:t>
            </a:r>
          </a:p>
        </p:txBody>
      </p:sp>
    </p:spTree>
    <p:extLst>
      <p:ext uri="{BB962C8B-B14F-4D97-AF65-F5344CB8AC3E}">
        <p14:creationId xmlns:p14="http://schemas.microsoft.com/office/powerpoint/2010/main" val="299481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457200" y="1371600"/>
            <a:ext cx="6979684" cy="83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n-lt"/>
              </a:rPr>
              <a:t>Activity: List nodes in increasing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path cost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+mn-lt"/>
              </a:rPr>
              <a:t>Path Cost: length of shortest path from START node</a:t>
            </a:r>
          </a:p>
        </p:txBody>
      </p:sp>
      <p:grpSp>
        <p:nvGrpSpPr>
          <p:cNvPr id="156" name="Group 4"/>
          <p:cNvGrpSpPr>
            <a:grpSpLocks/>
          </p:cNvGrpSpPr>
          <p:nvPr/>
        </p:nvGrpSpPr>
        <p:grpSpPr bwMode="auto">
          <a:xfrm>
            <a:off x="2667000" y="2590800"/>
            <a:ext cx="5024438" cy="2920124"/>
            <a:chOff x="768" y="720"/>
            <a:chExt cx="4176" cy="2336"/>
          </a:xfrm>
        </p:grpSpPr>
        <p:grpSp>
          <p:nvGrpSpPr>
            <p:cNvPr id="157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176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dirty="0"/>
                  <a:t>START</a:t>
                </a:r>
              </a:p>
            </p:txBody>
          </p:sp>
          <p:sp>
            <p:nvSpPr>
              <p:cNvPr id="177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dirty="0"/>
                  <a:t>GOAL</a:t>
                </a:r>
              </a:p>
            </p:txBody>
          </p:sp>
          <p:sp>
            <p:nvSpPr>
              <p:cNvPr id="178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179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180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181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182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183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184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185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186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187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188" name="AutoShape 18"/>
              <p:cNvCxnSpPr>
                <a:cxnSpLocks noChangeShapeType="1"/>
                <a:stCxn id="176" idx="5"/>
                <a:endCxn id="18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9" name="AutoShape 19"/>
              <p:cNvCxnSpPr>
                <a:cxnSpLocks noChangeShapeType="1"/>
                <a:stCxn id="180" idx="5"/>
                <a:endCxn id="18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0" name="AutoShape 20"/>
              <p:cNvCxnSpPr>
                <a:cxnSpLocks noChangeShapeType="1"/>
                <a:stCxn id="184" idx="3"/>
                <a:endCxn id="18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1" name="AutoShape 21"/>
              <p:cNvCxnSpPr>
                <a:cxnSpLocks noChangeShapeType="1"/>
                <a:stCxn id="184" idx="2"/>
                <a:endCxn id="18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2" name="AutoShape 22"/>
              <p:cNvCxnSpPr>
                <a:cxnSpLocks noChangeShapeType="1"/>
                <a:stCxn id="183" idx="4"/>
                <a:endCxn id="18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3" name="AutoShape 23"/>
              <p:cNvCxnSpPr>
                <a:cxnSpLocks noChangeShapeType="1"/>
                <a:stCxn id="183" idx="5"/>
                <a:endCxn id="18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4" name="AutoShape 24"/>
              <p:cNvCxnSpPr>
                <a:cxnSpLocks noChangeShapeType="1"/>
                <a:stCxn id="187" idx="0"/>
                <a:endCxn id="18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" name="AutoShape 25"/>
              <p:cNvCxnSpPr>
                <a:cxnSpLocks noChangeShapeType="1"/>
                <a:stCxn id="186" idx="0"/>
                <a:endCxn id="17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6" name="AutoShape 26"/>
              <p:cNvCxnSpPr>
                <a:cxnSpLocks noChangeShapeType="1"/>
                <a:stCxn id="17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7" name="AutoShape 27"/>
              <p:cNvCxnSpPr>
                <a:cxnSpLocks noChangeShapeType="1"/>
                <a:stCxn id="178" idx="1"/>
                <a:endCxn id="17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8" name="AutoShape 28"/>
              <p:cNvCxnSpPr>
                <a:cxnSpLocks noChangeShapeType="1"/>
                <a:endCxn id="18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9" name="AutoShape 29"/>
              <p:cNvCxnSpPr>
                <a:cxnSpLocks noChangeShapeType="1"/>
                <a:stCxn id="182" idx="2"/>
                <a:endCxn id="18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0" name="AutoShape 30"/>
              <p:cNvCxnSpPr>
                <a:cxnSpLocks noChangeShapeType="1"/>
                <a:stCxn id="178" idx="7"/>
                <a:endCxn id="18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1" name="AutoShape 31"/>
              <p:cNvCxnSpPr>
                <a:cxnSpLocks noChangeShapeType="1"/>
                <a:stCxn id="178" idx="6"/>
                <a:endCxn id="18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2" name="AutoShape 32"/>
              <p:cNvCxnSpPr>
                <a:cxnSpLocks noChangeShapeType="1"/>
                <a:stCxn id="186" idx="1"/>
                <a:endCxn id="18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3" name="AutoShape 33"/>
              <p:cNvCxnSpPr>
                <a:cxnSpLocks noChangeShapeType="1"/>
                <a:stCxn id="176" idx="6"/>
                <a:endCxn id="18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158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59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160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1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2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63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4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5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66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7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68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69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70" name="Text Box 46"/>
            <p:cNvSpPr txBox="1">
              <a:spLocks noChangeArrowheads="1"/>
            </p:cNvSpPr>
            <p:nvPr/>
          </p:nvSpPr>
          <p:spPr bwMode="auto">
            <a:xfrm>
              <a:off x="2065" y="2761"/>
              <a:ext cx="345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15</a:t>
              </a:r>
            </a:p>
          </p:txBody>
        </p:sp>
        <p:sp>
          <p:nvSpPr>
            <p:cNvPr id="171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72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73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174" name="AutoShape 50"/>
            <p:cNvCxnSpPr>
              <a:cxnSpLocks noChangeShapeType="1"/>
              <a:stCxn id="181" idx="6"/>
              <a:endCxn id="187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175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159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543800" cy="884238"/>
          </a:xfrm>
        </p:spPr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9724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https://inst.eecs.berkeley.edu/~cs188/su20/</a:t>
            </a:r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503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447705" y="1335967"/>
            <a:ext cx="6979684" cy="117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Strategy: expand the “cheapest” node first</a:t>
            </a:r>
          </a:p>
          <a:p>
            <a:pPr>
              <a:spcBef>
                <a:spcPct val="50000"/>
              </a:spcBef>
            </a:pPr>
            <a:r>
              <a:rPr lang="en-US" dirty="0"/>
              <a:t>Frontier is a </a:t>
            </a:r>
            <a:r>
              <a:rPr lang="en-US" dirty="0">
                <a:solidFill>
                  <a:srgbClr val="C00000"/>
                </a:solidFill>
              </a:rPr>
              <a:t>priority queue </a:t>
            </a:r>
          </a:p>
          <a:p>
            <a:pPr>
              <a:spcBef>
                <a:spcPct val="50000"/>
              </a:spcBef>
            </a:pPr>
            <a:r>
              <a:rPr lang="en-US" dirty="0"/>
              <a:t>priority = cumulative cost</a:t>
            </a:r>
          </a:p>
        </p:txBody>
      </p:sp>
      <p:grpSp>
        <p:nvGrpSpPr>
          <p:cNvPr id="156" name="Group 4"/>
          <p:cNvGrpSpPr>
            <a:grpSpLocks/>
          </p:cNvGrpSpPr>
          <p:nvPr/>
        </p:nvGrpSpPr>
        <p:grpSpPr bwMode="auto">
          <a:xfrm>
            <a:off x="2667000" y="2590800"/>
            <a:ext cx="5024438" cy="2920124"/>
            <a:chOff x="768" y="720"/>
            <a:chExt cx="4176" cy="2336"/>
          </a:xfrm>
        </p:grpSpPr>
        <p:grpSp>
          <p:nvGrpSpPr>
            <p:cNvPr id="157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176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dirty="0"/>
                  <a:t>START</a:t>
                </a:r>
              </a:p>
            </p:txBody>
          </p:sp>
          <p:sp>
            <p:nvSpPr>
              <p:cNvPr id="177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dirty="0"/>
                  <a:t>GOAL</a:t>
                </a:r>
              </a:p>
            </p:txBody>
          </p:sp>
          <p:sp>
            <p:nvSpPr>
              <p:cNvPr id="178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179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180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181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182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183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184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185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186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187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188" name="AutoShape 18"/>
              <p:cNvCxnSpPr>
                <a:cxnSpLocks noChangeShapeType="1"/>
                <a:stCxn id="176" idx="5"/>
                <a:endCxn id="18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9" name="AutoShape 19"/>
              <p:cNvCxnSpPr>
                <a:cxnSpLocks noChangeShapeType="1"/>
                <a:stCxn id="180" idx="5"/>
                <a:endCxn id="18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0" name="AutoShape 20"/>
              <p:cNvCxnSpPr>
                <a:cxnSpLocks noChangeShapeType="1"/>
                <a:stCxn id="184" idx="3"/>
                <a:endCxn id="18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1" name="AutoShape 21"/>
              <p:cNvCxnSpPr>
                <a:cxnSpLocks noChangeShapeType="1"/>
                <a:stCxn id="184" idx="2"/>
                <a:endCxn id="18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2" name="AutoShape 22"/>
              <p:cNvCxnSpPr>
                <a:cxnSpLocks noChangeShapeType="1"/>
                <a:stCxn id="183" idx="4"/>
                <a:endCxn id="18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3" name="AutoShape 23"/>
              <p:cNvCxnSpPr>
                <a:cxnSpLocks noChangeShapeType="1"/>
                <a:stCxn id="183" idx="5"/>
                <a:endCxn id="18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4" name="AutoShape 24"/>
              <p:cNvCxnSpPr>
                <a:cxnSpLocks noChangeShapeType="1"/>
                <a:stCxn id="187" idx="0"/>
                <a:endCxn id="18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" name="AutoShape 25"/>
              <p:cNvCxnSpPr>
                <a:cxnSpLocks noChangeShapeType="1"/>
                <a:stCxn id="186" idx="0"/>
                <a:endCxn id="17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6" name="AutoShape 26"/>
              <p:cNvCxnSpPr>
                <a:cxnSpLocks noChangeShapeType="1"/>
                <a:stCxn id="17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7" name="AutoShape 27"/>
              <p:cNvCxnSpPr>
                <a:cxnSpLocks noChangeShapeType="1"/>
                <a:stCxn id="178" idx="1"/>
                <a:endCxn id="17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8" name="AutoShape 28"/>
              <p:cNvCxnSpPr>
                <a:cxnSpLocks noChangeShapeType="1"/>
                <a:endCxn id="18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9" name="AutoShape 29"/>
              <p:cNvCxnSpPr>
                <a:cxnSpLocks noChangeShapeType="1"/>
                <a:stCxn id="182" idx="2"/>
                <a:endCxn id="18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0" name="AutoShape 30"/>
              <p:cNvCxnSpPr>
                <a:cxnSpLocks noChangeShapeType="1"/>
                <a:stCxn id="178" idx="7"/>
                <a:endCxn id="18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1" name="AutoShape 31"/>
              <p:cNvCxnSpPr>
                <a:cxnSpLocks noChangeShapeType="1"/>
                <a:stCxn id="178" idx="6"/>
                <a:endCxn id="18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2" name="AutoShape 32"/>
              <p:cNvCxnSpPr>
                <a:cxnSpLocks noChangeShapeType="1"/>
                <a:stCxn id="186" idx="1"/>
                <a:endCxn id="18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3" name="AutoShape 33"/>
              <p:cNvCxnSpPr>
                <a:cxnSpLocks noChangeShapeType="1"/>
                <a:stCxn id="176" idx="6"/>
                <a:endCxn id="18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158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59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160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1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2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63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4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5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66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7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68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69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70" name="Text Box 46"/>
            <p:cNvSpPr txBox="1">
              <a:spLocks noChangeArrowheads="1"/>
            </p:cNvSpPr>
            <p:nvPr/>
          </p:nvSpPr>
          <p:spPr bwMode="auto">
            <a:xfrm>
              <a:off x="2065" y="2761"/>
              <a:ext cx="345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15</a:t>
              </a:r>
            </a:p>
          </p:txBody>
        </p:sp>
        <p:sp>
          <p:nvSpPr>
            <p:cNvPr id="171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72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73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174" name="AutoShape 50"/>
            <p:cNvCxnSpPr>
              <a:cxnSpLocks noChangeShapeType="1"/>
              <a:stCxn id="181" idx="6"/>
              <a:endCxn id="187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175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55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Uniform cost search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6257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100" dirty="0"/>
              <a:t>Input: A problem</a:t>
            </a:r>
          </a:p>
          <a:p>
            <a:r>
              <a:rPr lang="en-US" altLang="en-US" sz="3100" dirty="0"/>
              <a:t>Data structures: </a:t>
            </a:r>
          </a:p>
          <a:p>
            <a:pPr lvl="1"/>
            <a:r>
              <a:rPr lang="en-US" altLang="en-US" sz="2600" dirty="0">
                <a:solidFill>
                  <a:srgbClr val="C00000"/>
                </a:solidFill>
              </a:rPr>
              <a:t>Frontier (</a:t>
            </a:r>
            <a:r>
              <a:rPr lang="en-US" altLang="en-US" sz="2600" dirty="0"/>
              <a:t>also called “open”)</a:t>
            </a:r>
          </a:p>
          <a:p>
            <a:pPr lvl="2"/>
            <a:r>
              <a:rPr lang="en-US" altLang="en-US" sz="2300" b="1" dirty="0"/>
              <a:t>Priority Queue, ordered by path cost</a:t>
            </a:r>
          </a:p>
          <a:p>
            <a:pPr lvl="1"/>
            <a:r>
              <a:rPr lang="en-US" altLang="en-US" sz="2600" dirty="0">
                <a:solidFill>
                  <a:srgbClr val="C00000"/>
                </a:solidFill>
              </a:rPr>
              <a:t>Explored</a:t>
            </a:r>
            <a:r>
              <a:rPr lang="en-US" altLang="en-US" sz="2600" dirty="0"/>
              <a:t> (also called “closed”)</a:t>
            </a:r>
          </a:p>
          <a:p>
            <a:pPr lvl="2"/>
            <a:r>
              <a:rPr lang="en-US" altLang="en-US" sz="2300" dirty="0">
                <a:solidFill>
                  <a:srgbClr val="C00000"/>
                </a:solidFill>
              </a:rPr>
              <a:t>Set, </a:t>
            </a:r>
            <a:r>
              <a:rPr lang="en-US" altLang="en-US" sz="2300" dirty="0"/>
              <a:t>for efficiency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2656" y="2954683"/>
            <a:ext cx="883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frontier with initial state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explored to empty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 do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 the frontier is empty RETURN FAILURE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Choose lowest cost node from frontier and remove it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 lowest cost node is goal RETURN SUCCESS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node to explored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every child node of node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child not already on frontier or explored 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insert child node to frontier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child is in frontier with higher path cost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replace existing frontier node with child node</a:t>
            </a:r>
          </a:p>
        </p:txBody>
      </p:sp>
    </p:spTree>
    <p:extLst>
      <p:ext uri="{BB962C8B-B14F-4D97-AF65-F5344CB8AC3E}">
        <p14:creationId xmlns:p14="http://schemas.microsoft.com/office/powerpoint/2010/main" val="245285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447705" y="1335967"/>
            <a:ext cx="6979684" cy="117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Strategy: expand the “cheapest” node first</a:t>
            </a:r>
          </a:p>
          <a:p>
            <a:pPr>
              <a:spcBef>
                <a:spcPct val="50000"/>
              </a:spcBef>
            </a:pPr>
            <a:r>
              <a:rPr lang="en-US" dirty="0"/>
              <a:t>Frontier is a </a:t>
            </a:r>
            <a:r>
              <a:rPr lang="en-US" dirty="0">
                <a:solidFill>
                  <a:srgbClr val="C00000"/>
                </a:solidFill>
              </a:rPr>
              <a:t>priority queue </a:t>
            </a:r>
          </a:p>
          <a:p>
            <a:pPr>
              <a:spcBef>
                <a:spcPct val="50000"/>
              </a:spcBef>
            </a:pPr>
            <a:r>
              <a:rPr lang="en-US" dirty="0"/>
              <a:t>priority = cumulative cost</a:t>
            </a:r>
          </a:p>
        </p:txBody>
      </p:sp>
      <p:grpSp>
        <p:nvGrpSpPr>
          <p:cNvPr id="156" name="Group 4"/>
          <p:cNvGrpSpPr>
            <a:grpSpLocks/>
          </p:cNvGrpSpPr>
          <p:nvPr/>
        </p:nvGrpSpPr>
        <p:grpSpPr bwMode="auto">
          <a:xfrm>
            <a:off x="304800" y="2971800"/>
            <a:ext cx="5024438" cy="2920124"/>
            <a:chOff x="768" y="720"/>
            <a:chExt cx="4176" cy="2336"/>
          </a:xfrm>
        </p:grpSpPr>
        <p:grpSp>
          <p:nvGrpSpPr>
            <p:cNvPr id="157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176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dirty="0"/>
                  <a:t>START</a:t>
                </a:r>
              </a:p>
            </p:txBody>
          </p:sp>
          <p:sp>
            <p:nvSpPr>
              <p:cNvPr id="177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dirty="0"/>
                  <a:t>GOAL</a:t>
                </a:r>
              </a:p>
            </p:txBody>
          </p:sp>
          <p:sp>
            <p:nvSpPr>
              <p:cNvPr id="178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179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180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181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182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183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184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185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186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187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188" name="AutoShape 18"/>
              <p:cNvCxnSpPr>
                <a:cxnSpLocks noChangeShapeType="1"/>
                <a:stCxn id="176" idx="5"/>
                <a:endCxn id="18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89" name="AutoShape 19"/>
              <p:cNvCxnSpPr>
                <a:cxnSpLocks noChangeShapeType="1"/>
                <a:stCxn id="180" idx="5"/>
                <a:endCxn id="18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0" name="AutoShape 20"/>
              <p:cNvCxnSpPr>
                <a:cxnSpLocks noChangeShapeType="1"/>
                <a:stCxn id="184" idx="3"/>
                <a:endCxn id="18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1" name="AutoShape 21"/>
              <p:cNvCxnSpPr>
                <a:cxnSpLocks noChangeShapeType="1"/>
                <a:stCxn id="184" idx="2"/>
                <a:endCxn id="18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2" name="AutoShape 22"/>
              <p:cNvCxnSpPr>
                <a:cxnSpLocks noChangeShapeType="1"/>
                <a:stCxn id="183" idx="4"/>
                <a:endCxn id="18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3" name="AutoShape 23"/>
              <p:cNvCxnSpPr>
                <a:cxnSpLocks noChangeShapeType="1"/>
                <a:stCxn id="183" idx="5"/>
                <a:endCxn id="18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4" name="AutoShape 24"/>
              <p:cNvCxnSpPr>
                <a:cxnSpLocks noChangeShapeType="1"/>
                <a:stCxn id="187" idx="0"/>
                <a:endCxn id="18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" name="AutoShape 25"/>
              <p:cNvCxnSpPr>
                <a:cxnSpLocks noChangeShapeType="1"/>
                <a:stCxn id="186" idx="0"/>
                <a:endCxn id="17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6" name="AutoShape 26"/>
              <p:cNvCxnSpPr>
                <a:cxnSpLocks noChangeShapeType="1"/>
                <a:stCxn id="17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7" name="AutoShape 27"/>
              <p:cNvCxnSpPr>
                <a:cxnSpLocks noChangeShapeType="1"/>
                <a:stCxn id="178" idx="1"/>
                <a:endCxn id="17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8" name="AutoShape 28"/>
              <p:cNvCxnSpPr>
                <a:cxnSpLocks noChangeShapeType="1"/>
                <a:endCxn id="18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9" name="AutoShape 29"/>
              <p:cNvCxnSpPr>
                <a:cxnSpLocks noChangeShapeType="1"/>
                <a:stCxn id="182" idx="2"/>
                <a:endCxn id="18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0" name="AutoShape 30"/>
              <p:cNvCxnSpPr>
                <a:cxnSpLocks noChangeShapeType="1"/>
                <a:stCxn id="178" idx="7"/>
                <a:endCxn id="18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1" name="AutoShape 31"/>
              <p:cNvCxnSpPr>
                <a:cxnSpLocks noChangeShapeType="1"/>
                <a:stCxn id="178" idx="6"/>
                <a:endCxn id="18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2" name="AutoShape 32"/>
              <p:cNvCxnSpPr>
                <a:cxnSpLocks noChangeShapeType="1"/>
                <a:stCxn id="186" idx="1"/>
                <a:endCxn id="18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3" name="AutoShape 33"/>
              <p:cNvCxnSpPr>
                <a:cxnSpLocks noChangeShapeType="1"/>
                <a:stCxn id="176" idx="6"/>
                <a:endCxn id="18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158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59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160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1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2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63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4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5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66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67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68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69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70" name="Text Box 46"/>
            <p:cNvSpPr txBox="1">
              <a:spLocks noChangeArrowheads="1"/>
            </p:cNvSpPr>
            <p:nvPr/>
          </p:nvSpPr>
          <p:spPr bwMode="auto">
            <a:xfrm>
              <a:off x="2065" y="2761"/>
              <a:ext cx="345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15</a:t>
              </a:r>
            </a:p>
          </p:txBody>
        </p:sp>
        <p:sp>
          <p:nvSpPr>
            <p:cNvPr id="171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72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73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174" name="AutoShape 50"/>
            <p:cNvCxnSpPr>
              <a:cxnSpLocks noChangeShapeType="1"/>
              <a:stCxn id="181" idx="6"/>
              <a:endCxn id="187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175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82840"/>
              </p:ext>
            </p:extLst>
          </p:nvPr>
        </p:nvGraphicFramePr>
        <p:xfrm>
          <a:off x="4289699" y="1223744"/>
          <a:ext cx="4813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968">
                  <a:extLst>
                    <a:ext uri="{9D8B030D-6E8A-4147-A177-3AD203B41FA5}">
                      <a16:colId xmlns:a16="http://schemas.microsoft.com/office/drawing/2014/main" val="2378583647"/>
                    </a:ext>
                  </a:extLst>
                </a:gridCol>
                <a:gridCol w="2406968">
                  <a:extLst>
                    <a:ext uri="{9D8B030D-6E8A-4147-A177-3AD203B41FA5}">
                      <a16:colId xmlns:a16="http://schemas.microsoft.com/office/drawing/2014/main" val="695924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Priority</a:t>
                      </a:r>
                      <a:r>
                        <a:rPr lang="en-US" baseline="0" dirty="0"/>
                        <a:t> Queue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6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7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3459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2521</Words>
  <Application>Microsoft Macintosh PowerPoint</Application>
  <PresentationFormat>On-screen Show (4:3)</PresentationFormat>
  <Paragraphs>667</Paragraphs>
  <Slides>60</Slides>
  <Notes>43</Notes>
  <HiddenSlides>3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Narrow</vt:lpstr>
      <vt:lpstr>Calibri</vt:lpstr>
      <vt:lpstr>Cambria Math</vt:lpstr>
      <vt:lpstr>Courier New</vt:lpstr>
      <vt:lpstr>Times New Roman</vt:lpstr>
      <vt:lpstr>Wingdings</vt:lpstr>
      <vt:lpstr>1_Office Theme</vt:lpstr>
      <vt:lpstr>CPSC 481 Artificial Intelligence</vt:lpstr>
      <vt:lpstr>What we will cover today</vt:lpstr>
      <vt:lpstr>UNIForm cost Search</vt:lpstr>
      <vt:lpstr>Cost-Sensitive Search</vt:lpstr>
      <vt:lpstr>Uniform Cost Search</vt:lpstr>
      <vt:lpstr>Uniform Cost Search</vt:lpstr>
      <vt:lpstr>Uniform Cost Search</vt:lpstr>
      <vt:lpstr>Uniform cost search</vt:lpstr>
      <vt:lpstr>Uniform Cost Search</vt:lpstr>
      <vt:lpstr>When should uniform cost terminate?</vt:lpstr>
      <vt:lpstr>When should uniform cost terminate?</vt:lpstr>
      <vt:lpstr>Uniform cost search (UCS)</vt:lpstr>
      <vt:lpstr>Uniform Cost Search (UCS) Properties</vt:lpstr>
      <vt:lpstr>Uniform Cost Issues</vt:lpstr>
      <vt:lpstr>Informed Search</vt:lpstr>
      <vt:lpstr>Search Heuristics</vt:lpstr>
      <vt:lpstr>Greedy Best-First Search</vt:lpstr>
      <vt:lpstr>Greedy Best-First Search</vt:lpstr>
      <vt:lpstr>Video of Demo Contours Greedy (Empty)</vt:lpstr>
      <vt:lpstr>Video of Demo Contours Greedy (Pacman Small Maze)</vt:lpstr>
      <vt:lpstr>Greedy Best-first search</vt:lpstr>
      <vt:lpstr>A* Search</vt:lpstr>
      <vt:lpstr>Combining UCS and Greedy</vt:lpstr>
      <vt:lpstr>A* search</vt:lpstr>
      <vt:lpstr>Example: A* for shortest path with straight-line heuristic</vt:lpstr>
      <vt:lpstr>Example: Heuristic Function</vt:lpstr>
      <vt:lpstr>PowerPoint Presentation</vt:lpstr>
      <vt:lpstr>Class work</vt:lpstr>
      <vt:lpstr>Properties of A*</vt:lpstr>
      <vt:lpstr>Is A* Optimal?</vt:lpstr>
      <vt:lpstr>Conditions for optimality of A*</vt:lpstr>
      <vt:lpstr>Admissible Heuristics</vt:lpstr>
      <vt:lpstr>Conditions for optimality of A*</vt:lpstr>
      <vt:lpstr>Optimality of A* Search</vt:lpstr>
      <vt:lpstr>Proof of Optimality of A* Graph Search</vt:lpstr>
      <vt:lpstr>Complexity of A* Search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PowerPoint Presentation</vt:lpstr>
      <vt:lpstr>Creating Heuristics</vt:lpstr>
      <vt:lpstr>Creating Admissible Heuristics</vt:lpstr>
      <vt:lpstr>Example: 8 Puzzle</vt:lpstr>
      <vt:lpstr>8 Puzzle I</vt:lpstr>
      <vt:lpstr>Sliding tile puzzle: misplaced tiles heuristic</vt:lpstr>
      <vt:lpstr>8 Puzzle I</vt:lpstr>
      <vt:lpstr>8 Puzzle II</vt:lpstr>
      <vt:lpstr>Sliding tile puzzle: Manhattan distances heuristic</vt:lpstr>
      <vt:lpstr>8 Puzzle II</vt:lpstr>
      <vt:lpstr>8 Puzzle III</vt:lpstr>
      <vt:lpstr>Class work</vt:lpstr>
      <vt:lpstr>PowerPoint Presentation</vt:lpstr>
      <vt:lpstr>A*: Summary</vt:lpstr>
      <vt:lpstr>References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2012-09-13T21:52:26Z</dcterms:created>
  <dcterms:modified xsi:type="dcterms:W3CDTF">2022-09-13T17:02:25Z</dcterms:modified>
</cp:coreProperties>
</file>